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9144000" cy="5143500" type="screen16x9"/>
  <p:notesSz cx="6858000" cy="9144000"/>
  <p:embeddedFontLst>
    <p:embeddedFont>
      <p:font typeface="Average" panose="02000503040000020003" pitchFamily="2" charset="77"/>
      <p:regular r:id="rId31"/>
    </p:embeddedFont>
    <p:embeddedFont>
      <p:font typeface="Calibri" panose="020F0502020204030204" pitchFamily="34" charset="0"/>
      <p:regular r:id="rId32"/>
      <p:bold r:id="rId33"/>
      <p:italic r:id="rId34"/>
      <p:boldItalic r:id="rId35"/>
    </p:embeddedFont>
    <p:embeddedFont>
      <p:font typeface="Oswald" pitchFamily="2" charset="77"/>
      <p:regular r:id="rId36"/>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78"/>
    <p:restoredTop sz="94655"/>
  </p:normalViewPr>
  <p:slideViewPr>
    <p:cSldViewPr snapToGrid="0">
      <p:cViewPr varScale="1">
        <p:scale>
          <a:sx n="125" d="100"/>
          <a:sy n="125" d="100"/>
        </p:scale>
        <p:origin x="584"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df8071a529_0_15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df8071a529_0_1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df9d2f4182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df9d2f4182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df9d2f4182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df9d2f418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df9d2f4182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df9d2f4182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df9d2f4182_2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df9d2f4182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Essentially, the main purpose was to implement middleware in the project.</a:t>
            </a:r>
            <a:endParaRPr/>
          </a:p>
          <a:p>
            <a:pPr marL="0" lvl="0" indent="0" algn="l" rtl="0">
              <a:spcBef>
                <a:spcPts val="0"/>
              </a:spcBef>
              <a:spcAft>
                <a:spcPts val="0"/>
              </a:spcAft>
              <a:buNone/>
            </a:pPr>
            <a:r>
              <a:rPr lang="en"/>
              <a:t>Mongoose provided a simple API to help work with MOngo databases</a:t>
            </a:r>
            <a:endParaRPr/>
          </a:p>
          <a:p>
            <a:pPr marL="0" lvl="0" indent="0" algn="l" rtl="0">
              <a:spcBef>
                <a:spcPts val="0"/>
              </a:spcBef>
              <a:spcAft>
                <a:spcPts val="0"/>
              </a:spcAft>
              <a:buNone/>
            </a:pPr>
            <a:r>
              <a:rPr lang="en"/>
              <a:t>No need for database query language e.g SQL</a:t>
            </a:r>
            <a:endParaRPr/>
          </a:p>
          <a:p>
            <a:pPr marL="0" lvl="0" indent="0" algn="l" rtl="0">
              <a:spcBef>
                <a:spcPts val="0"/>
              </a:spcBef>
              <a:spcAft>
                <a:spcPts val="0"/>
              </a:spcAft>
              <a:buNone/>
            </a:pPr>
            <a:r>
              <a:rPr lang="en"/>
              <a:t>We created a database for : Cinemas, Bookings, Movies and Users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df9d2f4182_2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df9d2f4182_2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Schema allowed us to define the structure of the collection.</a:t>
            </a:r>
            <a:endParaRPr/>
          </a:p>
          <a:p>
            <a:pPr marL="0" lvl="0" indent="0" algn="l" rtl="0">
              <a:spcBef>
                <a:spcPts val="0"/>
              </a:spcBef>
              <a:spcAft>
                <a:spcPts val="0"/>
              </a:spcAft>
              <a:buNone/>
            </a:pPr>
            <a:r>
              <a:rPr lang="en"/>
              <a:t>We used a unique validator to ensure no duplicate cinemas could be created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df9d2f4182_2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df9d2f4182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controller is where the requests were made. The requests were all requested to the router.</a:t>
            </a:r>
            <a:endParaRPr/>
          </a:p>
          <a:p>
            <a:pPr marL="0" lvl="0" indent="0" algn="l" rtl="0">
              <a:spcBef>
                <a:spcPts val="0"/>
              </a:spcBef>
              <a:spcAft>
                <a:spcPts val="0"/>
              </a:spcAft>
              <a:buNone/>
            </a:pPr>
            <a:r>
              <a:rPr lang="en"/>
              <a:t>Implemented error handling as well</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df9d2f4182_2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df9d2f4182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df9d2f4182_2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df9d2f4182_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df9d2f4182_2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df9d2f4182_2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f8071a52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f8071a5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used ‘big cinemas’ as an idea into the most common features found on these websites and used that as a guide. Some features such as the banner on the homepage and the navbar at the top was consistent with each website and so we also decided to implement features and designs as such.</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df8071a529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df8071a52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df9d2f4182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df9d2f418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Total coverage was: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df9d2f4182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df9d2f4182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df8071a529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df8071a52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demo, demonstrate the following:</a:t>
            </a:r>
            <a:endParaRPr/>
          </a:p>
          <a:p>
            <a:pPr marL="0" lvl="0" indent="0" algn="l" rtl="0">
              <a:spcBef>
                <a:spcPts val="0"/>
              </a:spcBef>
              <a:spcAft>
                <a:spcPts val="0"/>
              </a:spcAft>
              <a:buNone/>
            </a:pPr>
            <a:endParaRPr/>
          </a:p>
          <a:p>
            <a:pPr marL="0" lvl="0" indent="0" algn="l" rtl="0">
              <a:spcBef>
                <a:spcPts val="0"/>
              </a:spcBef>
              <a:spcAft>
                <a:spcPts val="0"/>
              </a:spcAft>
              <a:buNone/>
            </a:pPr>
            <a:r>
              <a:rPr lang="en" b="1"/>
              <a:t>Feature Movies, Booking:</a:t>
            </a:r>
            <a:endParaRPr b="1"/>
          </a:p>
          <a:p>
            <a:pPr marL="0" lvl="0" indent="0" algn="l" rtl="0">
              <a:spcBef>
                <a:spcPts val="0"/>
              </a:spcBef>
              <a:spcAft>
                <a:spcPts val="0"/>
              </a:spcAft>
              <a:buNone/>
            </a:pPr>
            <a:r>
              <a:rPr lang="en"/>
              <a:t>What’s On &gt; Current Movies &gt; View Info &gt; Select Cinema &gt; Look at Times &gt; Select Time &gt; Select Seats and Tickets &gt; Go to Checkout &gt; Fill fields correctly (card number 4242424242424242)</a:t>
            </a:r>
            <a:endParaRPr/>
          </a:p>
          <a:p>
            <a:pPr marL="0" lvl="0" indent="0" algn="l" rtl="0">
              <a:spcBef>
                <a:spcPts val="0"/>
              </a:spcBef>
              <a:spcAft>
                <a:spcPts val="0"/>
              </a:spcAft>
              <a:buNone/>
            </a:pPr>
            <a:endParaRPr/>
          </a:p>
          <a:p>
            <a:pPr marL="0" lvl="0" indent="0" algn="l" rtl="0">
              <a:spcBef>
                <a:spcPts val="0"/>
              </a:spcBef>
              <a:spcAft>
                <a:spcPts val="0"/>
              </a:spcAft>
              <a:buNone/>
            </a:pPr>
            <a:r>
              <a:rPr lang="en" b="1">
                <a:solidFill>
                  <a:schemeClr val="dk1"/>
                </a:solidFill>
              </a:rPr>
              <a:t>Visit page and explain:</a:t>
            </a:r>
            <a:endParaRPr b="1">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Cinemas</a:t>
            </a:r>
            <a:endParaRPr b="1">
              <a:solidFill>
                <a:schemeClr val="dk1"/>
              </a:solidFill>
            </a:endParaRPr>
          </a:p>
          <a:p>
            <a:pPr marL="0" lvl="0" indent="0" algn="l" rtl="0">
              <a:spcBef>
                <a:spcPts val="0"/>
              </a:spcBef>
              <a:spcAft>
                <a:spcPts val="0"/>
              </a:spcAft>
              <a:buNone/>
            </a:pPr>
            <a:r>
              <a:rPr lang="en" b="1"/>
              <a:t>Classification</a:t>
            </a:r>
            <a:endParaRPr b="1"/>
          </a:p>
          <a:p>
            <a:pPr marL="0" lvl="0" indent="0" algn="l" rtl="0">
              <a:spcBef>
                <a:spcPts val="0"/>
              </a:spcBef>
              <a:spcAft>
                <a:spcPts val="0"/>
              </a:spcAft>
              <a:buNone/>
            </a:pPr>
            <a:r>
              <a:rPr lang="en" b="1"/>
              <a:t>About Us </a:t>
            </a:r>
            <a:endParaRPr b="1"/>
          </a:p>
          <a:p>
            <a:pPr marL="0" lvl="0" indent="0" algn="l" rtl="0">
              <a:spcBef>
                <a:spcPts val="0"/>
              </a:spcBef>
              <a:spcAft>
                <a:spcPts val="0"/>
              </a:spcAft>
              <a:buNone/>
            </a:pPr>
            <a:r>
              <a:rPr lang="en" b="1"/>
              <a:t>Contact Us &gt; </a:t>
            </a:r>
            <a:r>
              <a:rPr lang="en"/>
              <a:t>Fill in form</a:t>
            </a:r>
            <a:endParaRPr/>
          </a:p>
          <a:p>
            <a:pPr marL="0" lvl="0" indent="0" algn="l" rtl="0">
              <a:spcBef>
                <a:spcPts val="0"/>
              </a:spcBef>
              <a:spcAft>
                <a:spcPts val="0"/>
              </a:spcAft>
              <a:buNone/>
            </a:pPr>
            <a:r>
              <a:rPr lang="en" b="1"/>
              <a:t>Discussion Board </a:t>
            </a:r>
            <a:r>
              <a:rPr lang="en"/>
              <a:t>&gt; Write Posts &gt; fill in, Demonstrate Profanity filter, Submit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df8071a529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df8071a52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Story points and MoSCoW rating was considered for each and as such allowed for a smoother control of workflow.</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df8071a529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df8071a529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df8071a529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df8071a52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MVP was met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df8071a529_0_15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df8071a529_0_1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df8071a529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df8071a52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df9d2f418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df9d2f418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Decided to get tasks somewhat done at the start such as documentation to help organise the workflow. This helped as during the end of the project time became scarce so extra organisation allowed for features to be completed in the allotted time.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df8071a529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df8071a52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the first sprint movie list, basic booking features (buttons and links etc), homepage, whats on page, header &amp; footer, banner, about us and contact us i.e all pages that could be designed without a backend running.</a:t>
            </a:r>
            <a:endParaRPr/>
          </a:p>
          <a:p>
            <a:pPr marL="0" lvl="0" indent="0" algn="l" rtl="0">
              <a:spcBef>
                <a:spcPts val="0"/>
              </a:spcBef>
              <a:spcAft>
                <a:spcPts val="0"/>
              </a:spcAft>
              <a:buNone/>
            </a:pPr>
            <a:r>
              <a:rPr lang="en"/>
              <a:t>The second sprint we basically finished the MVP requirements and integrated f/e and b/e.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df8071a529_0_15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df8071a529_0_1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Priority to make the MVP is what drove most decisions during the project. If there was a choice of next steps, whichever option brought us closer to the MVP quicker was the option chosen. </a:t>
            </a:r>
            <a:endParaRPr/>
          </a:p>
          <a:p>
            <a:pPr marL="0" lvl="0" indent="0" algn="l" rtl="0">
              <a:spcBef>
                <a:spcPts val="0"/>
              </a:spcBef>
              <a:spcAft>
                <a:spcPts val="0"/>
              </a:spcAft>
              <a:buNone/>
            </a:pPr>
            <a:r>
              <a:rPr lang="en"/>
              <a:t>An example of this would be during the start of the second sprint it was decided to complete our booking features before moving onto search functionality since the booking encompassed a larger part of the MVP.</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df9d2f4182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df9d2f4182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 of the issues raised in the risk assessment occurred as work on the project was being completed. As such we had some idea as to how to rate the risks since we had first hand experience with some of the issues.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df8071a529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df8071a52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This project built on experience and knowledge from previous project to now offer a full stack application - with this time round specific focus on the MERN Stack</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We had no prior experience with these frameworks and were able to learn and implement them for this project</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df8071a529_0_15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df8071a529_0_1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produced mock designs with influences from popular cinema websites such as cineworld and vue. </a:t>
            </a:r>
            <a:endParaRPr/>
          </a:p>
          <a:p>
            <a:pPr marL="0" lvl="0" indent="0" algn="l" rtl="0">
              <a:spcBef>
                <a:spcPts val="0"/>
              </a:spcBef>
              <a:spcAft>
                <a:spcPts val="0"/>
              </a:spcAft>
              <a:buNone/>
            </a:pPr>
            <a:r>
              <a:rPr lang="en"/>
              <a:t>These were created through wireframe</a:t>
            </a:r>
            <a:endParaRPr/>
          </a:p>
          <a:p>
            <a:pPr marL="0" lvl="0" indent="0" algn="l" rtl="0">
              <a:spcBef>
                <a:spcPts val="0"/>
              </a:spcBef>
              <a:spcAft>
                <a:spcPts val="0"/>
              </a:spcAft>
              <a:buNone/>
            </a:pPr>
            <a:r>
              <a:rPr lang="en"/>
              <a:t>Having done this it ave us good idea as to the structure of the website, how the user interface will look but also the actual coding elements with discussions on the components that we weill require to build it out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df8071a529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df8071a52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separate repository was created for the front end and the back end.</a:t>
            </a:r>
            <a:endParaRPr/>
          </a:p>
          <a:p>
            <a:pPr marL="0" lvl="0" indent="0" algn="l" rtl="0">
              <a:spcBef>
                <a:spcPts val="0"/>
              </a:spcBef>
              <a:spcAft>
                <a:spcPts val="0"/>
              </a:spcAft>
              <a:buNone/>
            </a:pPr>
            <a:r>
              <a:rPr lang="en"/>
              <a:t>Work was always pushed to the most relevant Jira issue which allowed everyone in the group to follow what other people had completed and what was yet to be done.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subTitle" idx="1"/>
          </p:nvPr>
        </p:nvSpPr>
        <p:spPr>
          <a:xfrm>
            <a:off x="1796700" y="3627600"/>
            <a:ext cx="5550600" cy="418200"/>
          </a:xfrm>
          <a:prstGeom prst="rect">
            <a:avLst/>
          </a:prstGeom>
        </p:spPr>
        <p:txBody>
          <a:bodyPr spcFirstLastPara="1" wrap="square" lIns="91425" tIns="91425" rIns="91425" bIns="91425" anchor="t" anchorCtr="0">
            <a:normAutofit/>
          </a:bodyPr>
          <a:lstStyle/>
          <a:p>
            <a:pPr marL="0" lvl="0" indent="0" algn="ctr" rtl="0">
              <a:lnSpc>
                <a:spcPct val="80000"/>
              </a:lnSpc>
              <a:spcBef>
                <a:spcPts val="0"/>
              </a:spcBef>
              <a:spcAft>
                <a:spcPts val="0"/>
              </a:spcAft>
              <a:buSzPts val="935"/>
              <a:buNone/>
            </a:pPr>
            <a:r>
              <a:rPr lang="en" sz="1480"/>
              <a:t>Z.Jamil, N.Dudhia, L.Redhead-Davis, U.Sajid, P.Sephton </a:t>
            </a:r>
            <a:endParaRPr sz="1480"/>
          </a:p>
        </p:txBody>
      </p:sp>
      <p:pic>
        <p:nvPicPr>
          <p:cNvPr id="60" name="Google Shape;60;p13"/>
          <p:cNvPicPr preferRelativeResize="0"/>
          <p:nvPr/>
        </p:nvPicPr>
        <p:blipFill>
          <a:blip r:embed="rId3">
            <a:alphaModFix/>
          </a:blip>
          <a:stretch>
            <a:fillRect/>
          </a:stretch>
        </p:blipFill>
        <p:spPr>
          <a:xfrm>
            <a:off x="152400" y="152400"/>
            <a:ext cx="8839199" cy="260897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127" name="Google Shape;127;p22"/>
          <p:cNvPicPr preferRelativeResize="0"/>
          <p:nvPr/>
        </p:nvPicPr>
        <p:blipFill>
          <a:blip r:embed="rId3">
            <a:alphaModFix/>
          </a:blip>
          <a:stretch>
            <a:fillRect/>
          </a:stretch>
        </p:blipFill>
        <p:spPr>
          <a:xfrm>
            <a:off x="152400" y="909676"/>
            <a:ext cx="8839199" cy="3749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Front end</a:t>
            </a:r>
            <a:endParaRPr/>
          </a:p>
        </p:txBody>
      </p:sp>
      <p:sp>
        <p:nvSpPr>
          <p:cNvPr id="133" name="Google Shape;133;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Front end was made an a React application which makes up part of the MERN stack.</a:t>
            </a:r>
            <a:endParaRPr/>
          </a:p>
          <a:p>
            <a:pPr marL="0" lvl="0" indent="0" algn="l" rtl="0">
              <a:spcBef>
                <a:spcPts val="1200"/>
              </a:spcBef>
              <a:spcAft>
                <a:spcPts val="0"/>
              </a:spcAft>
              <a:buNone/>
            </a:pPr>
            <a:r>
              <a:rPr lang="en"/>
              <a:t>Over 30 components were used to create the front end.</a:t>
            </a:r>
            <a:endParaRPr/>
          </a:p>
          <a:p>
            <a:pPr marL="0" lvl="0" indent="0" algn="l" rtl="0">
              <a:spcBef>
                <a:spcPts val="1200"/>
              </a:spcBef>
              <a:spcAft>
                <a:spcPts val="1200"/>
              </a:spcAft>
              <a:buNone/>
            </a:pPr>
            <a:r>
              <a:rPr lang="en"/>
              <a:t>React Bootstrap was implemented as our front end framework.</a:t>
            </a:r>
            <a:endParaRPr/>
          </a:p>
        </p:txBody>
      </p:sp>
      <p:pic>
        <p:nvPicPr>
          <p:cNvPr id="134" name="Google Shape;134;p23"/>
          <p:cNvPicPr preferRelativeResize="0"/>
          <p:nvPr/>
        </p:nvPicPr>
        <p:blipFill>
          <a:blip r:embed="rId3">
            <a:alphaModFix/>
          </a:blip>
          <a:stretch>
            <a:fillRect/>
          </a:stretch>
        </p:blipFill>
        <p:spPr>
          <a:xfrm>
            <a:off x="6641550" y="2571738"/>
            <a:ext cx="2190750" cy="2085975"/>
          </a:xfrm>
          <a:prstGeom prst="rect">
            <a:avLst/>
          </a:prstGeom>
          <a:noFill/>
          <a:ln>
            <a:noFill/>
          </a:ln>
        </p:spPr>
      </p:pic>
      <p:pic>
        <p:nvPicPr>
          <p:cNvPr id="135" name="Google Shape;135;p23"/>
          <p:cNvPicPr preferRelativeResize="0"/>
          <p:nvPr/>
        </p:nvPicPr>
        <p:blipFill>
          <a:blip r:embed="rId4">
            <a:alphaModFix amt="18000"/>
          </a:blip>
          <a:stretch>
            <a:fillRect/>
          </a:stretch>
        </p:blipFill>
        <p:spPr>
          <a:xfrm rot="1091107">
            <a:off x="716490" y="245635"/>
            <a:ext cx="4370247" cy="437023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App.js</a:t>
            </a:r>
            <a:endParaRPr/>
          </a:p>
        </p:txBody>
      </p:sp>
      <p:sp>
        <p:nvSpPr>
          <p:cNvPr id="141" name="Google Shape;141;p24"/>
          <p:cNvSpPr txBox="1">
            <a:spLocks noGrp="1"/>
          </p:cNvSpPr>
          <p:nvPr>
            <p:ph type="body" idx="1"/>
          </p:nvPr>
        </p:nvSpPr>
        <p:spPr>
          <a:xfrm>
            <a:off x="311700" y="1152475"/>
            <a:ext cx="50943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States were utilised lots during this project to handle rendering on the pages.</a:t>
            </a:r>
            <a:endParaRPr/>
          </a:p>
        </p:txBody>
      </p:sp>
      <p:pic>
        <p:nvPicPr>
          <p:cNvPr id="142" name="Google Shape;142;p24"/>
          <p:cNvPicPr preferRelativeResize="0"/>
          <p:nvPr/>
        </p:nvPicPr>
        <p:blipFill>
          <a:blip r:embed="rId3">
            <a:alphaModFix/>
          </a:blip>
          <a:stretch>
            <a:fillRect/>
          </a:stretch>
        </p:blipFill>
        <p:spPr>
          <a:xfrm>
            <a:off x="5405996" y="0"/>
            <a:ext cx="3738009" cy="5143500"/>
          </a:xfrm>
          <a:prstGeom prst="rect">
            <a:avLst/>
          </a:prstGeom>
          <a:noFill/>
          <a:ln>
            <a:noFill/>
          </a:ln>
        </p:spPr>
      </p:pic>
      <p:pic>
        <p:nvPicPr>
          <p:cNvPr id="143" name="Google Shape;143;p24"/>
          <p:cNvPicPr preferRelativeResize="0"/>
          <p:nvPr/>
        </p:nvPicPr>
        <p:blipFill>
          <a:blip r:embed="rId4">
            <a:alphaModFix amt="18000"/>
          </a:blip>
          <a:stretch>
            <a:fillRect/>
          </a:stretch>
        </p:blipFill>
        <p:spPr>
          <a:xfrm rot="1091107">
            <a:off x="716490" y="245635"/>
            <a:ext cx="4370247" cy="437023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Components</a:t>
            </a:r>
            <a:endParaRPr/>
          </a:p>
        </p:txBody>
      </p:sp>
      <p:sp>
        <p:nvSpPr>
          <p:cNvPr id="149" name="Google Shape;149;p25"/>
          <p:cNvSpPr txBox="1">
            <a:spLocks noGrp="1"/>
          </p:cNvSpPr>
          <p:nvPr>
            <p:ph type="body" idx="1"/>
          </p:nvPr>
        </p:nvSpPr>
        <p:spPr>
          <a:xfrm>
            <a:off x="311700" y="1152475"/>
            <a:ext cx="55881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As many components were implemented as possible to increase modularity of the project.</a:t>
            </a:r>
            <a:endParaRPr/>
          </a:p>
        </p:txBody>
      </p:sp>
      <p:pic>
        <p:nvPicPr>
          <p:cNvPr id="150" name="Google Shape;150;p25"/>
          <p:cNvPicPr preferRelativeResize="0"/>
          <p:nvPr/>
        </p:nvPicPr>
        <p:blipFill>
          <a:blip r:embed="rId3">
            <a:alphaModFix/>
          </a:blip>
          <a:stretch>
            <a:fillRect/>
          </a:stretch>
        </p:blipFill>
        <p:spPr>
          <a:xfrm>
            <a:off x="5899855" y="0"/>
            <a:ext cx="2108290" cy="5143500"/>
          </a:xfrm>
          <a:prstGeom prst="rect">
            <a:avLst/>
          </a:prstGeom>
          <a:noFill/>
          <a:ln>
            <a:noFill/>
          </a:ln>
        </p:spPr>
      </p:pic>
      <p:pic>
        <p:nvPicPr>
          <p:cNvPr id="151" name="Google Shape;151;p25"/>
          <p:cNvPicPr preferRelativeResize="0"/>
          <p:nvPr/>
        </p:nvPicPr>
        <p:blipFill>
          <a:blip r:embed="rId4">
            <a:alphaModFix amt="18000"/>
          </a:blip>
          <a:stretch>
            <a:fillRect/>
          </a:stretch>
        </p:blipFill>
        <p:spPr>
          <a:xfrm rot="1091107">
            <a:off x="716490" y="245635"/>
            <a:ext cx="4370247" cy="437023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Back end</a:t>
            </a:r>
            <a:endParaRPr/>
          </a:p>
        </p:txBody>
      </p:sp>
      <p:sp>
        <p:nvSpPr>
          <p:cNvPr id="157" name="Google Shape;157;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Created in Express -  a minimalist framework used to handle web functionality</a:t>
            </a:r>
            <a:endParaRPr/>
          </a:p>
          <a:p>
            <a:pPr marL="0" lvl="0" indent="0" algn="l" rtl="0">
              <a:spcBef>
                <a:spcPts val="1200"/>
              </a:spcBef>
              <a:spcAft>
                <a:spcPts val="0"/>
              </a:spcAft>
              <a:buNone/>
            </a:pPr>
            <a:endParaRPr/>
          </a:p>
          <a:p>
            <a:pPr marL="0" lvl="0" indent="0" algn="l" rtl="0">
              <a:spcBef>
                <a:spcPts val="1200"/>
              </a:spcBef>
              <a:spcAft>
                <a:spcPts val="0"/>
              </a:spcAft>
              <a:buNone/>
            </a:pPr>
            <a:r>
              <a:rPr lang="en"/>
              <a:t>Mongoose allowed us to work with a MongoDB database</a:t>
            </a:r>
            <a:endParaRPr/>
          </a:p>
          <a:p>
            <a:pPr marL="0" lvl="0" indent="0" algn="l" rtl="0">
              <a:spcBef>
                <a:spcPts val="1200"/>
              </a:spcBef>
              <a:spcAft>
                <a:spcPts val="1200"/>
              </a:spcAft>
              <a:buNone/>
            </a:pPr>
            <a:endParaRPr/>
          </a:p>
        </p:txBody>
      </p:sp>
      <p:pic>
        <p:nvPicPr>
          <p:cNvPr id="158" name="Google Shape;158;p26"/>
          <p:cNvPicPr preferRelativeResize="0"/>
          <p:nvPr/>
        </p:nvPicPr>
        <p:blipFill>
          <a:blip r:embed="rId3">
            <a:alphaModFix amt="18000"/>
          </a:blip>
          <a:stretch>
            <a:fillRect/>
          </a:stretch>
        </p:blipFill>
        <p:spPr>
          <a:xfrm rot="1091111">
            <a:off x="3292675" y="-501175"/>
            <a:ext cx="6002250" cy="6002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Schema</a:t>
            </a:r>
            <a:endParaRPr/>
          </a:p>
        </p:txBody>
      </p:sp>
      <p:sp>
        <p:nvSpPr>
          <p:cNvPr id="164" name="Google Shape;164;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65" name="Google Shape;165;p27"/>
          <p:cNvPicPr preferRelativeResize="0"/>
          <p:nvPr/>
        </p:nvPicPr>
        <p:blipFill>
          <a:blip r:embed="rId3">
            <a:alphaModFix/>
          </a:blip>
          <a:stretch>
            <a:fillRect/>
          </a:stretch>
        </p:blipFill>
        <p:spPr>
          <a:xfrm>
            <a:off x="311700" y="1652623"/>
            <a:ext cx="5582976" cy="2416100"/>
          </a:xfrm>
          <a:prstGeom prst="rect">
            <a:avLst/>
          </a:prstGeom>
          <a:noFill/>
          <a:ln>
            <a:noFill/>
          </a:ln>
        </p:spPr>
      </p:pic>
      <p:pic>
        <p:nvPicPr>
          <p:cNvPr id="166" name="Google Shape;166;p27"/>
          <p:cNvPicPr preferRelativeResize="0"/>
          <p:nvPr/>
        </p:nvPicPr>
        <p:blipFill>
          <a:blip r:embed="rId4">
            <a:alphaModFix/>
          </a:blip>
          <a:stretch>
            <a:fillRect/>
          </a:stretch>
        </p:blipFill>
        <p:spPr>
          <a:xfrm>
            <a:off x="5959049" y="455875"/>
            <a:ext cx="2581200" cy="4231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8"/>
          <p:cNvSpPr txBox="1">
            <a:spLocks noGrp="1"/>
          </p:cNvSpPr>
          <p:nvPr>
            <p:ph type="title"/>
          </p:nvPr>
        </p:nvSpPr>
        <p:spPr>
          <a:xfrm>
            <a:off x="311700" y="1663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Controller</a:t>
            </a:r>
            <a:endParaRPr/>
          </a:p>
        </p:txBody>
      </p:sp>
      <p:pic>
        <p:nvPicPr>
          <p:cNvPr id="172" name="Google Shape;172;p28"/>
          <p:cNvPicPr preferRelativeResize="0"/>
          <p:nvPr/>
        </p:nvPicPr>
        <p:blipFill>
          <a:blip r:embed="rId3">
            <a:alphaModFix/>
          </a:blip>
          <a:stretch>
            <a:fillRect/>
          </a:stretch>
        </p:blipFill>
        <p:spPr>
          <a:xfrm>
            <a:off x="1997301" y="135200"/>
            <a:ext cx="3119598" cy="4873101"/>
          </a:xfrm>
          <a:prstGeom prst="rect">
            <a:avLst/>
          </a:prstGeom>
          <a:noFill/>
          <a:ln>
            <a:noFill/>
          </a:ln>
        </p:spPr>
      </p:pic>
      <p:pic>
        <p:nvPicPr>
          <p:cNvPr id="173" name="Google Shape;173;p28"/>
          <p:cNvPicPr preferRelativeResize="0"/>
          <p:nvPr/>
        </p:nvPicPr>
        <p:blipFill>
          <a:blip r:embed="rId4">
            <a:alphaModFix amt="18000"/>
          </a:blip>
          <a:stretch>
            <a:fillRect/>
          </a:stretch>
        </p:blipFill>
        <p:spPr>
          <a:xfrm rot="1091107">
            <a:off x="884502" y="386635"/>
            <a:ext cx="4370247" cy="437023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Router</a:t>
            </a:r>
            <a:endParaRPr/>
          </a:p>
        </p:txBody>
      </p:sp>
      <p:pic>
        <p:nvPicPr>
          <p:cNvPr id="179" name="Google Shape;179;p29"/>
          <p:cNvPicPr preferRelativeResize="0"/>
          <p:nvPr/>
        </p:nvPicPr>
        <p:blipFill>
          <a:blip r:embed="rId3">
            <a:alphaModFix/>
          </a:blip>
          <a:stretch>
            <a:fillRect/>
          </a:stretch>
        </p:blipFill>
        <p:spPr>
          <a:xfrm>
            <a:off x="311700" y="1152475"/>
            <a:ext cx="4260300" cy="2481580"/>
          </a:xfrm>
          <a:prstGeom prst="rect">
            <a:avLst/>
          </a:prstGeom>
          <a:noFill/>
          <a:ln>
            <a:noFill/>
          </a:ln>
        </p:spPr>
      </p:pic>
      <p:pic>
        <p:nvPicPr>
          <p:cNvPr id="180" name="Google Shape;180;p29"/>
          <p:cNvPicPr preferRelativeResize="0"/>
          <p:nvPr/>
        </p:nvPicPr>
        <p:blipFill>
          <a:blip r:embed="rId4">
            <a:alphaModFix amt="18000"/>
          </a:blip>
          <a:stretch>
            <a:fillRect/>
          </a:stretch>
        </p:blipFill>
        <p:spPr>
          <a:xfrm rot="1091111">
            <a:off x="3141750" y="-501175"/>
            <a:ext cx="6002250" cy="6002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Index</a:t>
            </a:r>
            <a:endParaRPr/>
          </a:p>
        </p:txBody>
      </p:sp>
      <p:pic>
        <p:nvPicPr>
          <p:cNvPr id="186" name="Google Shape;186;p30"/>
          <p:cNvPicPr preferRelativeResize="0"/>
          <p:nvPr/>
        </p:nvPicPr>
        <p:blipFill>
          <a:blip r:embed="rId3">
            <a:alphaModFix/>
          </a:blip>
          <a:stretch>
            <a:fillRect/>
          </a:stretch>
        </p:blipFill>
        <p:spPr>
          <a:xfrm>
            <a:off x="311688" y="1017725"/>
            <a:ext cx="5953125" cy="2876550"/>
          </a:xfrm>
          <a:prstGeom prst="rect">
            <a:avLst/>
          </a:prstGeom>
          <a:noFill/>
          <a:ln>
            <a:noFill/>
          </a:ln>
        </p:spPr>
      </p:pic>
      <p:pic>
        <p:nvPicPr>
          <p:cNvPr id="187" name="Google Shape;187;p30"/>
          <p:cNvPicPr preferRelativeResize="0"/>
          <p:nvPr/>
        </p:nvPicPr>
        <p:blipFill>
          <a:blip r:embed="rId4">
            <a:alphaModFix amt="18000"/>
          </a:blip>
          <a:stretch>
            <a:fillRect/>
          </a:stretch>
        </p:blipFill>
        <p:spPr>
          <a:xfrm rot="1091111">
            <a:off x="3141750" y="-501175"/>
            <a:ext cx="6002250" cy="60022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Server.js</a:t>
            </a:r>
            <a:endParaRPr/>
          </a:p>
        </p:txBody>
      </p:sp>
      <p:pic>
        <p:nvPicPr>
          <p:cNvPr id="193" name="Google Shape;193;p31"/>
          <p:cNvPicPr preferRelativeResize="0"/>
          <p:nvPr/>
        </p:nvPicPr>
        <p:blipFill>
          <a:blip r:embed="rId3">
            <a:alphaModFix/>
          </a:blip>
          <a:stretch>
            <a:fillRect/>
          </a:stretch>
        </p:blipFill>
        <p:spPr>
          <a:xfrm>
            <a:off x="5725232" y="445025"/>
            <a:ext cx="3107068" cy="4419901"/>
          </a:xfrm>
          <a:prstGeom prst="rect">
            <a:avLst/>
          </a:prstGeom>
          <a:noFill/>
          <a:ln>
            <a:noFill/>
          </a:ln>
        </p:spPr>
      </p:pic>
      <p:pic>
        <p:nvPicPr>
          <p:cNvPr id="194" name="Google Shape;194;p31"/>
          <p:cNvPicPr preferRelativeResize="0"/>
          <p:nvPr/>
        </p:nvPicPr>
        <p:blipFill>
          <a:blip r:embed="rId4">
            <a:alphaModFix amt="18000"/>
          </a:blip>
          <a:stretch>
            <a:fillRect/>
          </a:stretch>
        </p:blipFill>
        <p:spPr>
          <a:xfrm rot="1091107">
            <a:off x="884502" y="386635"/>
            <a:ext cx="4370247" cy="437023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Concept</a:t>
            </a:r>
            <a:endParaRPr/>
          </a:p>
        </p:txBody>
      </p:sp>
      <p:sp>
        <p:nvSpPr>
          <p:cNvPr id="66" name="Google Shape;66;p14"/>
          <p:cNvSpPr txBox="1">
            <a:spLocks noGrp="1"/>
          </p:cNvSpPr>
          <p:nvPr>
            <p:ph type="body" idx="1"/>
          </p:nvPr>
        </p:nvSpPr>
        <p:spPr>
          <a:xfrm>
            <a:off x="311700" y="101772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The concept was to create a functioning cinema web application in which information regarding the cinemas, films and surrounding areas can be viewed. The website also required a need to make orders to view a film at a cinema of the users choosing. The design was aimed to be similar to current well established cinemas.</a:t>
            </a:r>
            <a:endParaRPr/>
          </a:p>
        </p:txBody>
      </p:sp>
      <p:pic>
        <p:nvPicPr>
          <p:cNvPr id="67" name="Google Shape;67;p14"/>
          <p:cNvPicPr preferRelativeResize="0"/>
          <p:nvPr/>
        </p:nvPicPr>
        <p:blipFill>
          <a:blip r:embed="rId3">
            <a:alphaModFix/>
          </a:blip>
          <a:stretch>
            <a:fillRect/>
          </a:stretch>
        </p:blipFill>
        <p:spPr>
          <a:xfrm>
            <a:off x="311700" y="2422750"/>
            <a:ext cx="5539973" cy="2598899"/>
          </a:xfrm>
          <a:prstGeom prst="rect">
            <a:avLst/>
          </a:prstGeom>
          <a:noFill/>
          <a:ln>
            <a:noFill/>
          </a:ln>
        </p:spPr>
      </p:pic>
      <p:pic>
        <p:nvPicPr>
          <p:cNvPr id="68" name="Google Shape;68;p14"/>
          <p:cNvPicPr preferRelativeResize="0"/>
          <p:nvPr/>
        </p:nvPicPr>
        <p:blipFill>
          <a:blip r:embed="rId4">
            <a:alphaModFix amt="18000"/>
          </a:blip>
          <a:stretch>
            <a:fillRect/>
          </a:stretch>
        </p:blipFill>
        <p:spPr>
          <a:xfrm rot="1091107">
            <a:off x="4576365" y="200460"/>
            <a:ext cx="4370247" cy="437023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Testing</a:t>
            </a:r>
            <a:endParaRPr/>
          </a:p>
        </p:txBody>
      </p:sp>
      <p:sp>
        <p:nvSpPr>
          <p:cNvPr id="200" name="Google Shape;200;p32"/>
          <p:cNvSpPr txBox="1">
            <a:spLocks noGrp="1"/>
          </p:cNvSpPr>
          <p:nvPr>
            <p:ph type="body" idx="1"/>
          </p:nvPr>
        </p:nvSpPr>
        <p:spPr>
          <a:xfrm>
            <a:off x="311700" y="872450"/>
            <a:ext cx="8520600" cy="1633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JEST/ Mocha/ Chai</a:t>
            </a:r>
            <a:endParaRPr/>
          </a:p>
          <a:p>
            <a:pPr marL="0" lvl="0" indent="0" algn="l" rtl="0">
              <a:spcBef>
                <a:spcPts val="1200"/>
              </a:spcBef>
              <a:spcAft>
                <a:spcPts val="1200"/>
              </a:spcAft>
              <a:buNone/>
            </a:pPr>
            <a:r>
              <a:rPr lang="en"/>
              <a:t>Integration testing and snapshot testing were done with Cha-HTTP and Mocha respectively. More time could have been left for testing however a main priority was to ensure a presentation could be delivered.</a:t>
            </a:r>
            <a:endParaRPr/>
          </a:p>
        </p:txBody>
      </p:sp>
      <p:pic>
        <p:nvPicPr>
          <p:cNvPr id="201" name="Google Shape;201;p32"/>
          <p:cNvPicPr preferRelativeResize="0"/>
          <p:nvPr/>
        </p:nvPicPr>
        <p:blipFill>
          <a:blip r:embed="rId3">
            <a:alphaModFix/>
          </a:blip>
          <a:stretch>
            <a:fillRect/>
          </a:stretch>
        </p:blipFill>
        <p:spPr>
          <a:xfrm>
            <a:off x="0" y="2433850"/>
            <a:ext cx="3367926" cy="2479250"/>
          </a:xfrm>
          <a:prstGeom prst="rect">
            <a:avLst/>
          </a:prstGeom>
          <a:noFill/>
          <a:ln>
            <a:noFill/>
          </a:ln>
        </p:spPr>
      </p:pic>
      <p:pic>
        <p:nvPicPr>
          <p:cNvPr id="202" name="Google Shape;202;p32"/>
          <p:cNvPicPr preferRelativeResize="0"/>
          <p:nvPr/>
        </p:nvPicPr>
        <p:blipFill>
          <a:blip r:embed="rId4">
            <a:alphaModFix/>
          </a:blip>
          <a:stretch>
            <a:fillRect/>
          </a:stretch>
        </p:blipFill>
        <p:spPr>
          <a:xfrm>
            <a:off x="3151100" y="2433850"/>
            <a:ext cx="5992889" cy="2479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Coverage</a:t>
            </a:r>
            <a:endParaRPr/>
          </a:p>
        </p:txBody>
      </p:sp>
      <p:pic>
        <p:nvPicPr>
          <p:cNvPr id="208" name="Google Shape;208;p33"/>
          <p:cNvPicPr preferRelativeResize="0"/>
          <p:nvPr/>
        </p:nvPicPr>
        <p:blipFill>
          <a:blip r:embed="rId3">
            <a:alphaModFix/>
          </a:blip>
          <a:stretch>
            <a:fillRect/>
          </a:stretch>
        </p:blipFill>
        <p:spPr>
          <a:xfrm>
            <a:off x="311688" y="1017725"/>
            <a:ext cx="4962525" cy="1352550"/>
          </a:xfrm>
          <a:prstGeom prst="rect">
            <a:avLst/>
          </a:prstGeom>
          <a:noFill/>
          <a:ln>
            <a:noFill/>
          </a:ln>
        </p:spPr>
      </p:pic>
      <p:pic>
        <p:nvPicPr>
          <p:cNvPr id="209" name="Google Shape;209;p33"/>
          <p:cNvPicPr preferRelativeResize="0"/>
          <p:nvPr/>
        </p:nvPicPr>
        <p:blipFill>
          <a:blip r:embed="rId4">
            <a:alphaModFix amt="18000"/>
          </a:blip>
          <a:stretch>
            <a:fillRect/>
          </a:stretch>
        </p:blipFill>
        <p:spPr>
          <a:xfrm rot="1091111">
            <a:off x="2997125" y="-429375"/>
            <a:ext cx="6002250" cy="6002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4"/>
          <p:cNvSpPr txBox="1">
            <a:spLocks noGrp="1"/>
          </p:cNvSpPr>
          <p:nvPr>
            <p:ph type="title"/>
          </p:nvPr>
        </p:nvSpPr>
        <p:spPr>
          <a:xfrm>
            <a:off x="311700" y="1128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test</a:t>
            </a:r>
            <a:endParaRPr/>
          </a:p>
          <a:p>
            <a:pPr marL="0" lvl="0" indent="0" algn="l" rtl="0">
              <a:spcBef>
                <a:spcPts val="0"/>
              </a:spcBef>
              <a:spcAft>
                <a:spcPts val="0"/>
              </a:spcAft>
              <a:buNone/>
            </a:pPr>
            <a:endParaRPr/>
          </a:p>
        </p:txBody>
      </p:sp>
      <p:pic>
        <p:nvPicPr>
          <p:cNvPr id="215" name="Google Shape;215;p34"/>
          <p:cNvPicPr preferRelativeResize="0"/>
          <p:nvPr/>
        </p:nvPicPr>
        <p:blipFill rotWithShape="1">
          <a:blip r:embed="rId3">
            <a:alphaModFix/>
          </a:blip>
          <a:srcRect r="4607" b="4607"/>
          <a:stretch/>
        </p:blipFill>
        <p:spPr>
          <a:xfrm>
            <a:off x="410724" y="617200"/>
            <a:ext cx="3308500" cy="4226276"/>
          </a:xfrm>
          <a:prstGeom prst="rect">
            <a:avLst/>
          </a:prstGeom>
          <a:noFill/>
          <a:ln>
            <a:noFill/>
          </a:ln>
        </p:spPr>
      </p:pic>
      <p:sp>
        <p:nvSpPr>
          <p:cNvPr id="216" name="Google Shape;216;p34"/>
          <p:cNvSpPr txBox="1"/>
          <p:nvPr/>
        </p:nvSpPr>
        <p:spPr>
          <a:xfrm>
            <a:off x="4157675" y="696525"/>
            <a:ext cx="617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Average"/>
              <a:ea typeface="Average"/>
              <a:cs typeface="Average"/>
              <a:sym typeface="Average"/>
            </a:endParaRPr>
          </a:p>
        </p:txBody>
      </p:sp>
      <p:pic>
        <p:nvPicPr>
          <p:cNvPr id="217" name="Google Shape;217;p34"/>
          <p:cNvPicPr preferRelativeResize="0"/>
          <p:nvPr/>
        </p:nvPicPr>
        <p:blipFill>
          <a:blip r:embed="rId4">
            <a:alphaModFix amt="18000"/>
          </a:blip>
          <a:stretch>
            <a:fillRect/>
          </a:stretch>
        </p:blipFill>
        <p:spPr>
          <a:xfrm rot="1091107">
            <a:off x="4580465" y="200460"/>
            <a:ext cx="4370247" cy="4370231"/>
          </a:xfrm>
          <a:prstGeom prst="rect">
            <a:avLst/>
          </a:prstGeom>
          <a:noFill/>
          <a:ln>
            <a:noFill/>
          </a:ln>
        </p:spPr>
      </p:pic>
      <p:sp>
        <p:nvSpPr>
          <p:cNvPr id="218" name="Google Shape;218;p34"/>
          <p:cNvSpPr txBox="1"/>
          <p:nvPr/>
        </p:nvSpPr>
        <p:spPr>
          <a:xfrm>
            <a:off x="4007650" y="685550"/>
            <a:ext cx="4824600" cy="255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Average"/>
                <a:ea typeface="Average"/>
                <a:cs typeface="Average"/>
                <a:sym typeface="Average"/>
              </a:rPr>
              <a:t>The following tests CRUD functionality for the cinemas in the database. The test does three things:</a:t>
            </a:r>
            <a:endParaRPr>
              <a:solidFill>
                <a:schemeClr val="lt2"/>
              </a:solidFill>
              <a:latin typeface="Average"/>
              <a:ea typeface="Average"/>
              <a:cs typeface="Average"/>
              <a:sym typeface="Average"/>
            </a:endParaRPr>
          </a:p>
          <a:p>
            <a:pPr marL="0" lvl="0" indent="0" algn="l" rtl="0">
              <a:spcBef>
                <a:spcPts val="0"/>
              </a:spcBef>
              <a:spcAft>
                <a:spcPts val="0"/>
              </a:spcAft>
              <a:buNone/>
            </a:pPr>
            <a:endParaRPr>
              <a:solidFill>
                <a:schemeClr val="lt2"/>
              </a:solidFill>
              <a:latin typeface="Average"/>
              <a:ea typeface="Average"/>
              <a:cs typeface="Average"/>
              <a:sym typeface="Average"/>
            </a:endParaRPr>
          </a:p>
          <a:p>
            <a:pPr marL="457200" lvl="0" indent="-317500" algn="l" rtl="0">
              <a:spcBef>
                <a:spcPts val="0"/>
              </a:spcBef>
              <a:spcAft>
                <a:spcPts val="0"/>
              </a:spcAft>
              <a:buClr>
                <a:schemeClr val="lt2"/>
              </a:buClr>
              <a:buSzPts val="1400"/>
              <a:buFont typeface="Average"/>
              <a:buAutoNum type="arabicPeriod"/>
            </a:pPr>
            <a:r>
              <a:rPr lang="en">
                <a:solidFill>
                  <a:schemeClr val="lt2"/>
                </a:solidFill>
                <a:latin typeface="Average"/>
                <a:ea typeface="Average"/>
                <a:cs typeface="Average"/>
                <a:sym typeface="Average"/>
              </a:rPr>
              <a:t>It should get all the cinemas in the database (successful case for /getAllCinemas).</a:t>
            </a:r>
            <a:endParaRPr>
              <a:solidFill>
                <a:schemeClr val="lt2"/>
              </a:solidFill>
              <a:latin typeface="Average"/>
              <a:ea typeface="Average"/>
              <a:cs typeface="Average"/>
              <a:sym typeface="Average"/>
            </a:endParaRPr>
          </a:p>
          <a:p>
            <a:pPr marL="457200" lvl="0" indent="0" algn="l" rtl="0">
              <a:spcBef>
                <a:spcPts val="0"/>
              </a:spcBef>
              <a:spcAft>
                <a:spcPts val="0"/>
              </a:spcAft>
              <a:buNone/>
            </a:pPr>
            <a:endParaRPr>
              <a:solidFill>
                <a:schemeClr val="lt2"/>
              </a:solidFill>
              <a:latin typeface="Average"/>
              <a:ea typeface="Average"/>
              <a:cs typeface="Average"/>
              <a:sym typeface="Average"/>
            </a:endParaRPr>
          </a:p>
          <a:p>
            <a:pPr marL="457200" lvl="0" indent="-317500" algn="l" rtl="0">
              <a:spcBef>
                <a:spcPts val="0"/>
              </a:spcBef>
              <a:spcAft>
                <a:spcPts val="0"/>
              </a:spcAft>
              <a:buClr>
                <a:schemeClr val="lt2"/>
              </a:buClr>
              <a:buSzPts val="1400"/>
              <a:buFont typeface="Average"/>
              <a:buAutoNum type="arabicPeriod"/>
            </a:pPr>
            <a:r>
              <a:rPr lang="en">
                <a:solidFill>
                  <a:schemeClr val="lt2"/>
                </a:solidFill>
                <a:latin typeface="Average"/>
                <a:ea typeface="Average"/>
                <a:cs typeface="Average"/>
                <a:sym typeface="Average"/>
              </a:rPr>
              <a:t>It should not get all the cinemas in the database (failed case for /getAllCinemas).</a:t>
            </a:r>
            <a:endParaRPr>
              <a:solidFill>
                <a:schemeClr val="lt2"/>
              </a:solidFill>
              <a:latin typeface="Average"/>
              <a:ea typeface="Average"/>
              <a:cs typeface="Average"/>
              <a:sym typeface="Average"/>
            </a:endParaRPr>
          </a:p>
          <a:p>
            <a:pPr marL="457200" lvl="0" indent="-317500" algn="l" rtl="0">
              <a:spcBef>
                <a:spcPts val="0"/>
              </a:spcBef>
              <a:spcAft>
                <a:spcPts val="0"/>
              </a:spcAft>
              <a:buClr>
                <a:schemeClr val="lt2"/>
              </a:buClr>
              <a:buSzPts val="1400"/>
              <a:buFont typeface="Average"/>
              <a:buAutoNum type="arabicPeriod"/>
            </a:pPr>
            <a:endParaRPr>
              <a:solidFill>
                <a:schemeClr val="lt2"/>
              </a:solidFill>
              <a:latin typeface="Average"/>
              <a:ea typeface="Average"/>
              <a:cs typeface="Average"/>
              <a:sym typeface="Average"/>
            </a:endParaRPr>
          </a:p>
          <a:p>
            <a:pPr marL="457200" lvl="0" indent="-317500" algn="l" rtl="0">
              <a:spcBef>
                <a:spcPts val="0"/>
              </a:spcBef>
              <a:spcAft>
                <a:spcPts val="0"/>
              </a:spcAft>
              <a:buClr>
                <a:schemeClr val="lt2"/>
              </a:buClr>
              <a:buSzPts val="1400"/>
              <a:buFont typeface="Average"/>
              <a:buAutoNum type="arabicPeriod"/>
            </a:pPr>
            <a:r>
              <a:rPr lang="en">
                <a:solidFill>
                  <a:schemeClr val="lt2"/>
                </a:solidFill>
                <a:latin typeface="Average"/>
                <a:ea typeface="Average"/>
                <a:cs typeface="Average"/>
                <a:sym typeface="Average"/>
              </a:rPr>
              <a:t>It should get all cinema names in the database. (successful case for /getAllNames).</a:t>
            </a:r>
            <a:endParaRPr>
              <a:solidFill>
                <a:schemeClr val="lt2"/>
              </a:solidFill>
              <a:latin typeface="Average"/>
              <a:ea typeface="Average"/>
              <a:cs typeface="Average"/>
              <a:sym typeface="Average"/>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5"/>
          <p:cNvSpPr txBox="1">
            <a:spLocks noGrp="1"/>
          </p:cNvSpPr>
          <p:nvPr>
            <p:ph type="title"/>
          </p:nvPr>
        </p:nvSpPr>
        <p:spPr>
          <a:xfrm>
            <a:off x="136950" y="122975"/>
            <a:ext cx="8520600" cy="148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7000"/>
              <a:t>Demo</a:t>
            </a:r>
            <a:endParaRPr sz="7000"/>
          </a:p>
        </p:txBody>
      </p:sp>
      <p:sp>
        <p:nvSpPr>
          <p:cNvPr id="224" name="Google Shape;224;p35"/>
          <p:cNvSpPr txBox="1">
            <a:spLocks noGrp="1"/>
          </p:cNvSpPr>
          <p:nvPr>
            <p:ph type="body" idx="1"/>
          </p:nvPr>
        </p:nvSpPr>
        <p:spPr>
          <a:xfrm>
            <a:off x="2704050" y="418750"/>
            <a:ext cx="5953500" cy="123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Demo showing each function and also completing an order.</a:t>
            </a:r>
            <a:endParaRPr/>
          </a:p>
          <a:p>
            <a:pPr marL="0" lvl="0" indent="0" algn="l" rtl="0">
              <a:spcBef>
                <a:spcPts val="1200"/>
              </a:spcBef>
              <a:spcAft>
                <a:spcPts val="1200"/>
              </a:spcAft>
              <a:buNone/>
            </a:pPr>
            <a:endParaRPr/>
          </a:p>
        </p:txBody>
      </p:sp>
      <p:pic>
        <p:nvPicPr>
          <p:cNvPr id="225" name="Google Shape;225;p35"/>
          <p:cNvPicPr preferRelativeResize="0"/>
          <p:nvPr/>
        </p:nvPicPr>
        <p:blipFill>
          <a:blip r:embed="rId3">
            <a:alphaModFix/>
          </a:blip>
          <a:stretch>
            <a:fillRect/>
          </a:stretch>
        </p:blipFill>
        <p:spPr>
          <a:xfrm>
            <a:off x="1716675" y="1709075"/>
            <a:ext cx="7373350" cy="3434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Sprint Review</a:t>
            </a:r>
            <a:endParaRPr/>
          </a:p>
        </p:txBody>
      </p:sp>
      <p:sp>
        <p:nvSpPr>
          <p:cNvPr id="231" name="Google Shape;231;p36"/>
          <p:cNvSpPr txBox="1">
            <a:spLocks noGrp="1"/>
          </p:cNvSpPr>
          <p:nvPr>
            <p:ph type="body" idx="1"/>
          </p:nvPr>
        </p:nvSpPr>
        <p:spPr>
          <a:xfrm>
            <a:off x="311700" y="962650"/>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Most tasks from the fist sprint were completed.</a:t>
            </a:r>
            <a:endParaRPr/>
          </a:p>
          <a:p>
            <a:pPr marL="457200" lvl="0" indent="-342900" algn="l" rtl="0">
              <a:spcBef>
                <a:spcPts val="0"/>
              </a:spcBef>
              <a:spcAft>
                <a:spcPts val="0"/>
              </a:spcAft>
              <a:buSzPts val="1800"/>
              <a:buChar char="●"/>
            </a:pPr>
            <a:r>
              <a:rPr lang="en"/>
              <a:t>Second sprints had more tasks and issues we came across didn’t fit distinctly into one category. More problems happened since we were integrating front end and back end. So less tasks were completed. However, near all requirements for the MVP were met.</a:t>
            </a:r>
            <a:endParaRPr/>
          </a:p>
        </p:txBody>
      </p:sp>
      <p:pic>
        <p:nvPicPr>
          <p:cNvPr id="232" name="Google Shape;232;p36"/>
          <p:cNvPicPr preferRelativeResize="0"/>
          <p:nvPr/>
        </p:nvPicPr>
        <p:blipFill>
          <a:blip r:embed="rId3">
            <a:alphaModFix/>
          </a:blip>
          <a:stretch>
            <a:fillRect/>
          </a:stretch>
        </p:blipFill>
        <p:spPr>
          <a:xfrm>
            <a:off x="3638925" y="2359200"/>
            <a:ext cx="5505075" cy="31369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Sprint Retrospective</a:t>
            </a:r>
            <a:endParaRPr/>
          </a:p>
        </p:txBody>
      </p:sp>
      <p:sp>
        <p:nvSpPr>
          <p:cNvPr id="238" name="Google Shape;238;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 simpler approach could have been beneficial since time became a limiting factor at the end of the project.</a:t>
            </a:r>
            <a:endParaRPr/>
          </a:p>
        </p:txBody>
      </p:sp>
      <p:pic>
        <p:nvPicPr>
          <p:cNvPr id="239" name="Google Shape;239;p37"/>
          <p:cNvPicPr preferRelativeResize="0"/>
          <p:nvPr/>
        </p:nvPicPr>
        <p:blipFill>
          <a:blip r:embed="rId3">
            <a:alphaModFix/>
          </a:blip>
          <a:stretch>
            <a:fillRect/>
          </a:stretch>
        </p:blipFill>
        <p:spPr>
          <a:xfrm>
            <a:off x="3431625" y="2395929"/>
            <a:ext cx="5400677" cy="25425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Conclusion</a:t>
            </a:r>
            <a:endParaRPr/>
          </a:p>
        </p:txBody>
      </p:sp>
      <p:sp>
        <p:nvSpPr>
          <p:cNvPr id="245" name="Google Shape;245;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Throughout the course of the project there was excellent communication. </a:t>
            </a:r>
            <a:endParaRPr/>
          </a:p>
          <a:p>
            <a:pPr marL="0" lvl="0" indent="0" algn="l" rtl="0">
              <a:spcBef>
                <a:spcPts val="1200"/>
              </a:spcBef>
              <a:spcAft>
                <a:spcPts val="0"/>
              </a:spcAft>
              <a:buNone/>
            </a:pPr>
            <a:r>
              <a:rPr lang="en"/>
              <a:t>An agile methodology to handle workflow was implemented. </a:t>
            </a:r>
            <a:endParaRPr/>
          </a:p>
          <a:p>
            <a:pPr marL="0" lvl="0" indent="0" algn="l" rtl="0">
              <a:spcBef>
                <a:spcPts val="1200"/>
              </a:spcBef>
              <a:spcAft>
                <a:spcPts val="0"/>
              </a:spcAft>
              <a:buNone/>
            </a:pPr>
            <a:r>
              <a:rPr lang="en"/>
              <a:t>MoSCoW was implemented to manage which tasks were to be done and in what order.</a:t>
            </a:r>
            <a:endParaRPr/>
          </a:p>
          <a:p>
            <a:pPr marL="0" lvl="0" indent="0" algn="l" rtl="0">
              <a:spcBef>
                <a:spcPts val="1200"/>
              </a:spcBef>
              <a:spcAft>
                <a:spcPts val="1200"/>
              </a:spcAft>
              <a:buNone/>
            </a:pPr>
            <a:r>
              <a:rPr lang="en"/>
              <a:t>Team roles were loosely assigned however our approach leaned more towards peer programming since we decided as a group this is how we worked best.</a:t>
            </a:r>
            <a:endParaRPr/>
          </a:p>
        </p:txBody>
      </p:sp>
      <p:pic>
        <p:nvPicPr>
          <p:cNvPr id="246" name="Google Shape;246;p38"/>
          <p:cNvPicPr preferRelativeResize="0"/>
          <p:nvPr/>
        </p:nvPicPr>
        <p:blipFill>
          <a:blip r:embed="rId3">
            <a:alphaModFix amt="18000"/>
          </a:blip>
          <a:stretch>
            <a:fillRect/>
          </a:stretch>
        </p:blipFill>
        <p:spPr>
          <a:xfrm rot="1091107">
            <a:off x="4576365" y="200460"/>
            <a:ext cx="4370247" cy="437023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51" name="Google Shape;251;p39"/>
          <p:cNvPicPr preferRelativeResize="0"/>
          <p:nvPr/>
        </p:nvPicPr>
        <p:blipFill>
          <a:blip r:embed="rId3">
            <a:alphaModFix/>
          </a:blip>
          <a:stretch>
            <a:fillRect/>
          </a:stretch>
        </p:blipFill>
        <p:spPr>
          <a:xfrm>
            <a:off x="152400" y="1117250"/>
            <a:ext cx="8839204" cy="290899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0"/>
          <p:cNvSpPr txBox="1">
            <a:spLocks noGrp="1"/>
          </p:cNvSpPr>
          <p:nvPr>
            <p:ph type="title"/>
          </p:nvPr>
        </p:nvSpPr>
        <p:spPr>
          <a:xfrm>
            <a:off x="4033250" y="2571750"/>
            <a:ext cx="330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4000"/>
              <a:t>Questions?</a:t>
            </a:r>
            <a:endParaRPr sz="4000"/>
          </a:p>
        </p:txBody>
      </p:sp>
      <p:pic>
        <p:nvPicPr>
          <p:cNvPr id="257" name="Google Shape;257;p40"/>
          <p:cNvPicPr preferRelativeResize="0"/>
          <p:nvPr/>
        </p:nvPicPr>
        <p:blipFill>
          <a:blip r:embed="rId3">
            <a:alphaModFix/>
          </a:blip>
          <a:stretch>
            <a:fillRect/>
          </a:stretch>
        </p:blipFill>
        <p:spPr>
          <a:xfrm>
            <a:off x="1514300" y="1680588"/>
            <a:ext cx="2264625" cy="2264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Approach</a:t>
            </a:r>
            <a:endParaRPr/>
          </a:p>
        </p:txBody>
      </p:sp>
      <p:sp>
        <p:nvSpPr>
          <p:cNvPr id="74" name="Google Shape;74;p15"/>
          <p:cNvSpPr txBox="1">
            <a:spLocks noGrp="1"/>
          </p:cNvSpPr>
          <p:nvPr>
            <p:ph type="body" idx="1"/>
          </p:nvPr>
        </p:nvSpPr>
        <p:spPr>
          <a:xfrm>
            <a:off x="365575" y="1389600"/>
            <a:ext cx="47985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rgbClr val="E06666"/>
              </a:buClr>
              <a:buSzPts val="1800"/>
              <a:buAutoNum type="arabicPeriod"/>
            </a:pPr>
            <a:r>
              <a:rPr lang="en">
                <a:solidFill>
                  <a:srgbClr val="E06666"/>
                </a:solidFill>
              </a:rPr>
              <a:t>Project Specification Requirements</a:t>
            </a:r>
            <a:endParaRPr>
              <a:solidFill>
                <a:srgbClr val="E06666"/>
              </a:solidFill>
            </a:endParaRPr>
          </a:p>
          <a:p>
            <a:pPr marL="457200" lvl="0" indent="-342900" algn="l" rtl="0">
              <a:spcBef>
                <a:spcPts val="0"/>
              </a:spcBef>
              <a:spcAft>
                <a:spcPts val="0"/>
              </a:spcAft>
              <a:buClr>
                <a:srgbClr val="E06666"/>
              </a:buClr>
              <a:buSzPts val="1800"/>
              <a:buAutoNum type="arabicPeriod"/>
            </a:pPr>
            <a:r>
              <a:rPr lang="en">
                <a:solidFill>
                  <a:srgbClr val="E06666"/>
                </a:solidFill>
              </a:rPr>
              <a:t>Documentation</a:t>
            </a:r>
            <a:endParaRPr>
              <a:solidFill>
                <a:srgbClr val="E06666"/>
              </a:solidFill>
            </a:endParaRPr>
          </a:p>
          <a:p>
            <a:pPr marL="457200" lvl="0" indent="-342900" algn="l" rtl="0">
              <a:spcBef>
                <a:spcPts val="0"/>
              </a:spcBef>
              <a:spcAft>
                <a:spcPts val="0"/>
              </a:spcAft>
              <a:buClr>
                <a:srgbClr val="E06666"/>
              </a:buClr>
              <a:buSzPts val="1800"/>
              <a:buAutoNum type="arabicPeriod"/>
            </a:pPr>
            <a:r>
              <a:rPr lang="en">
                <a:solidFill>
                  <a:srgbClr val="E06666"/>
                </a:solidFill>
              </a:rPr>
              <a:t>User stories, Epics and Jira</a:t>
            </a:r>
            <a:endParaRPr>
              <a:solidFill>
                <a:srgbClr val="E06666"/>
              </a:solidFill>
            </a:endParaRPr>
          </a:p>
          <a:p>
            <a:pPr marL="457200" lvl="0" indent="-342900" algn="l" rtl="0">
              <a:spcBef>
                <a:spcPts val="0"/>
              </a:spcBef>
              <a:spcAft>
                <a:spcPts val="0"/>
              </a:spcAft>
              <a:buClr>
                <a:srgbClr val="E06666"/>
              </a:buClr>
              <a:buSzPts val="1800"/>
              <a:buAutoNum type="arabicPeriod"/>
            </a:pPr>
            <a:r>
              <a:rPr lang="en">
                <a:solidFill>
                  <a:srgbClr val="E06666"/>
                </a:solidFill>
              </a:rPr>
              <a:t>Front End Designs - Base Pages</a:t>
            </a:r>
            <a:endParaRPr>
              <a:solidFill>
                <a:srgbClr val="E06666"/>
              </a:solidFill>
            </a:endParaRPr>
          </a:p>
          <a:p>
            <a:pPr marL="457200" lvl="0" indent="-342900" algn="l" rtl="0">
              <a:spcBef>
                <a:spcPts val="0"/>
              </a:spcBef>
              <a:spcAft>
                <a:spcPts val="0"/>
              </a:spcAft>
              <a:buClr>
                <a:srgbClr val="6FA8DC"/>
              </a:buClr>
              <a:buSzPts val="1800"/>
              <a:buAutoNum type="arabicPeriod"/>
            </a:pPr>
            <a:r>
              <a:rPr lang="en">
                <a:solidFill>
                  <a:srgbClr val="6FA8DC"/>
                </a:solidFill>
              </a:rPr>
              <a:t>Back End: Models, Controllers, Routes </a:t>
            </a:r>
            <a:endParaRPr>
              <a:solidFill>
                <a:srgbClr val="6FA8DC"/>
              </a:solidFill>
            </a:endParaRPr>
          </a:p>
          <a:p>
            <a:pPr marL="457200" lvl="0" indent="-342900" algn="l" rtl="0">
              <a:spcBef>
                <a:spcPts val="0"/>
              </a:spcBef>
              <a:spcAft>
                <a:spcPts val="0"/>
              </a:spcAft>
              <a:buClr>
                <a:srgbClr val="6FA8DC"/>
              </a:buClr>
              <a:buSzPts val="1800"/>
              <a:buAutoNum type="arabicPeriod"/>
            </a:pPr>
            <a:r>
              <a:rPr lang="en">
                <a:solidFill>
                  <a:srgbClr val="6FA8DC"/>
                </a:solidFill>
              </a:rPr>
              <a:t>Merging F/e and B/e - Refactoring</a:t>
            </a:r>
            <a:endParaRPr>
              <a:solidFill>
                <a:srgbClr val="6FA8DC"/>
              </a:solidFill>
            </a:endParaRPr>
          </a:p>
          <a:p>
            <a:pPr marL="457200" lvl="0" indent="-342900" algn="l" rtl="0">
              <a:spcBef>
                <a:spcPts val="0"/>
              </a:spcBef>
              <a:spcAft>
                <a:spcPts val="0"/>
              </a:spcAft>
              <a:buClr>
                <a:srgbClr val="6FA8DC"/>
              </a:buClr>
              <a:buSzPts val="1800"/>
              <a:buAutoNum type="arabicPeriod"/>
            </a:pPr>
            <a:r>
              <a:rPr lang="en">
                <a:solidFill>
                  <a:srgbClr val="6FA8DC"/>
                </a:solidFill>
              </a:rPr>
              <a:t>Testing</a:t>
            </a:r>
            <a:endParaRPr>
              <a:solidFill>
                <a:srgbClr val="6FA8DC"/>
              </a:solidFill>
            </a:endParaRPr>
          </a:p>
        </p:txBody>
      </p:sp>
      <p:sp>
        <p:nvSpPr>
          <p:cNvPr id="75" name="Google Shape;75;p15"/>
          <p:cNvSpPr txBox="1">
            <a:spLocks noGrp="1"/>
          </p:cNvSpPr>
          <p:nvPr>
            <p:ph type="body" idx="1"/>
          </p:nvPr>
        </p:nvSpPr>
        <p:spPr>
          <a:xfrm>
            <a:off x="3706075" y="735375"/>
            <a:ext cx="4798500" cy="3416400"/>
          </a:xfrm>
          <a:prstGeom prst="rect">
            <a:avLst/>
          </a:prstGeom>
        </p:spPr>
        <p:txBody>
          <a:bodyPr spcFirstLastPara="1" wrap="square" lIns="91425" tIns="91425" rIns="91425" bIns="91425" anchor="t" anchorCtr="0">
            <a:noAutofit/>
          </a:bodyPr>
          <a:lstStyle/>
          <a:p>
            <a:pPr marL="457200" lvl="0" indent="0" algn="r" rtl="0">
              <a:lnSpc>
                <a:spcPct val="95000"/>
              </a:lnSpc>
              <a:spcBef>
                <a:spcPts val="0"/>
              </a:spcBef>
              <a:spcAft>
                <a:spcPts val="0"/>
              </a:spcAft>
              <a:buSzPts val="770"/>
              <a:buNone/>
            </a:pPr>
            <a:endParaRPr sz="1960" b="1">
              <a:solidFill>
                <a:srgbClr val="E06666"/>
              </a:solidFill>
            </a:endParaRPr>
          </a:p>
          <a:p>
            <a:pPr marL="457200" lvl="0" indent="0" algn="r" rtl="0">
              <a:lnSpc>
                <a:spcPct val="95000"/>
              </a:lnSpc>
              <a:spcBef>
                <a:spcPts val="1200"/>
              </a:spcBef>
              <a:spcAft>
                <a:spcPts val="0"/>
              </a:spcAft>
              <a:buSzPts val="770"/>
              <a:buNone/>
            </a:pPr>
            <a:r>
              <a:rPr lang="en" sz="1960" b="1">
                <a:solidFill>
                  <a:srgbClr val="E06666"/>
                </a:solidFill>
              </a:rPr>
              <a:t>Sprint 1</a:t>
            </a:r>
            <a:endParaRPr sz="1960" b="1">
              <a:solidFill>
                <a:srgbClr val="E06666"/>
              </a:solidFill>
            </a:endParaRPr>
          </a:p>
          <a:p>
            <a:pPr marL="0" lvl="0" indent="0" algn="l" rtl="0">
              <a:lnSpc>
                <a:spcPct val="95000"/>
              </a:lnSpc>
              <a:spcBef>
                <a:spcPts val="1200"/>
              </a:spcBef>
              <a:spcAft>
                <a:spcPts val="0"/>
              </a:spcAft>
              <a:buSzPts val="770"/>
              <a:buNone/>
            </a:pPr>
            <a:endParaRPr sz="1960" b="1">
              <a:solidFill>
                <a:srgbClr val="6FA8DC"/>
              </a:solidFill>
            </a:endParaRPr>
          </a:p>
          <a:p>
            <a:pPr marL="457200" lvl="0" indent="0" algn="r" rtl="0">
              <a:lnSpc>
                <a:spcPct val="95000"/>
              </a:lnSpc>
              <a:spcBef>
                <a:spcPts val="1200"/>
              </a:spcBef>
              <a:spcAft>
                <a:spcPts val="0"/>
              </a:spcAft>
              <a:buSzPts val="770"/>
              <a:buNone/>
            </a:pPr>
            <a:endParaRPr sz="1960" b="1">
              <a:solidFill>
                <a:srgbClr val="6FA8DC"/>
              </a:solidFill>
            </a:endParaRPr>
          </a:p>
          <a:p>
            <a:pPr marL="457200" lvl="0" indent="0" algn="r" rtl="0">
              <a:lnSpc>
                <a:spcPct val="95000"/>
              </a:lnSpc>
              <a:spcBef>
                <a:spcPts val="1200"/>
              </a:spcBef>
              <a:spcAft>
                <a:spcPts val="0"/>
              </a:spcAft>
              <a:buSzPts val="770"/>
              <a:buNone/>
            </a:pPr>
            <a:r>
              <a:rPr lang="en" sz="1960" b="1">
                <a:solidFill>
                  <a:srgbClr val="6FA8DC"/>
                </a:solidFill>
              </a:rPr>
              <a:t>Sprint 2</a:t>
            </a:r>
            <a:endParaRPr sz="1960" b="1">
              <a:solidFill>
                <a:srgbClr val="6FA8DC"/>
              </a:solidFill>
            </a:endParaRPr>
          </a:p>
          <a:p>
            <a:pPr marL="0" lvl="0" indent="0" algn="r" rtl="0">
              <a:lnSpc>
                <a:spcPct val="95000"/>
              </a:lnSpc>
              <a:spcBef>
                <a:spcPts val="1200"/>
              </a:spcBef>
              <a:spcAft>
                <a:spcPts val="0"/>
              </a:spcAft>
              <a:buSzPts val="770"/>
              <a:buNone/>
            </a:pPr>
            <a:endParaRPr sz="1960" b="1">
              <a:solidFill>
                <a:srgbClr val="6FA8DC"/>
              </a:solidFill>
            </a:endParaRPr>
          </a:p>
          <a:p>
            <a:pPr marL="0" lvl="0" indent="0" algn="ctr" rtl="0">
              <a:lnSpc>
                <a:spcPct val="95000"/>
              </a:lnSpc>
              <a:spcBef>
                <a:spcPts val="1200"/>
              </a:spcBef>
              <a:spcAft>
                <a:spcPts val="0"/>
              </a:spcAft>
              <a:buSzPts val="770"/>
              <a:buNone/>
            </a:pPr>
            <a:endParaRPr sz="1960" b="1">
              <a:solidFill>
                <a:srgbClr val="6FA8DC"/>
              </a:solidFill>
            </a:endParaRPr>
          </a:p>
          <a:p>
            <a:pPr marL="0" lvl="0" indent="0" algn="r" rtl="0">
              <a:lnSpc>
                <a:spcPct val="95000"/>
              </a:lnSpc>
              <a:spcBef>
                <a:spcPts val="1200"/>
              </a:spcBef>
              <a:spcAft>
                <a:spcPts val="0"/>
              </a:spcAft>
              <a:buSzPts val="770"/>
              <a:buNone/>
            </a:pPr>
            <a:r>
              <a:rPr lang="en" sz="1960" b="1">
                <a:solidFill>
                  <a:schemeClr val="accent5"/>
                </a:solidFill>
              </a:rPr>
              <a:t>*Daily Stand-Ups</a:t>
            </a:r>
            <a:endParaRPr sz="1960" b="1">
              <a:solidFill>
                <a:schemeClr val="accent5"/>
              </a:solidFill>
            </a:endParaRPr>
          </a:p>
          <a:p>
            <a:pPr marL="0" lvl="0" indent="0" algn="r" rtl="0">
              <a:lnSpc>
                <a:spcPct val="95000"/>
              </a:lnSpc>
              <a:spcBef>
                <a:spcPts val="1200"/>
              </a:spcBef>
              <a:spcAft>
                <a:spcPts val="1200"/>
              </a:spcAft>
              <a:buSzPts val="770"/>
              <a:buNone/>
            </a:pPr>
            <a:r>
              <a:rPr lang="en" sz="1960" b="1">
                <a:solidFill>
                  <a:schemeClr val="accent5"/>
                </a:solidFill>
              </a:rPr>
              <a:t>*Sprint Retrospective</a:t>
            </a:r>
            <a:endParaRPr sz="1960" b="1">
              <a:solidFill>
                <a:schemeClr val="accent5"/>
              </a:solidFill>
            </a:endParaRPr>
          </a:p>
        </p:txBody>
      </p:sp>
      <p:pic>
        <p:nvPicPr>
          <p:cNvPr id="76" name="Google Shape;76;p15"/>
          <p:cNvPicPr preferRelativeResize="0"/>
          <p:nvPr/>
        </p:nvPicPr>
        <p:blipFill>
          <a:blip r:embed="rId3">
            <a:alphaModFix amt="18000"/>
          </a:blip>
          <a:stretch>
            <a:fillRect/>
          </a:stretch>
        </p:blipFill>
        <p:spPr>
          <a:xfrm rot="1091107">
            <a:off x="4576365" y="200460"/>
            <a:ext cx="4370247" cy="437023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Sprint Plan</a:t>
            </a:r>
            <a:endParaRPr/>
          </a:p>
        </p:txBody>
      </p:sp>
      <p:sp>
        <p:nvSpPr>
          <p:cNvPr id="82" name="Google Shape;82;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 project was split up into two sprints. </a:t>
            </a:r>
            <a:endParaRPr/>
          </a:p>
          <a:p>
            <a:pPr marL="457200" lvl="0" indent="-342900" algn="l" rtl="0">
              <a:spcBef>
                <a:spcPts val="1200"/>
              </a:spcBef>
              <a:spcAft>
                <a:spcPts val="0"/>
              </a:spcAft>
              <a:buClr>
                <a:srgbClr val="E06666"/>
              </a:buClr>
              <a:buSzPts val="1800"/>
              <a:buChar char="●"/>
            </a:pPr>
            <a:r>
              <a:rPr lang="en">
                <a:solidFill>
                  <a:srgbClr val="E06666"/>
                </a:solidFill>
              </a:rPr>
              <a:t>The first sprint’s aim was to create a basic implementation of the front end. </a:t>
            </a:r>
            <a:endParaRPr>
              <a:solidFill>
                <a:srgbClr val="E06666"/>
              </a:solidFill>
            </a:endParaRPr>
          </a:p>
          <a:p>
            <a:pPr marL="914400" lvl="1" indent="-317500" algn="l" rtl="0">
              <a:spcBef>
                <a:spcPts val="0"/>
              </a:spcBef>
              <a:spcAft>
                <a:spcPts val="0"/>
              </a:spcAft>
              <a:buClr>
                <a:srgbClr val="EA9999"/>
              </a:buClr>
              <a:buSzPts val="1400"/>
              <a:buChar char="○"/>
            </a:pPr>
            <a:r>
              <a:rPr lang="en">
                <a:solidFill>
                  <a:srgbClr val="E06666"/>
                </a:solidFill>
              </a:rPr>
              <a:t>The features implemented during this time chosen to have as much of MVP ready from the start.</a:t>
            </a:r>
            <a:endParaRPr>
              <a:solidFill>
                <a:srgbClr val="E06666"/>
              </a:solidFill>
            </a:endParaRPr>
          </a:p>
          <a:p>
            <a:pPr marL="457200" lvl="0" indent="0" algn="l" rtl="0">
              <a:spcBef>
                <a:spcPts val="1200"/>
              </a:spcBef>
              <a:spcAft>
                <a:spcPts val="0"/>
              </a:spcAft>
              <a:buNone/>
            </a:pPr>
            <a:endParaRPr/>
          </a:p>
          <a:p>
            <a:pPr marL="457200" lvl="0" indent="-342900" algn="l" rtl="0">
              <a:spcBef>
                <a:spcPts val="1200"/>
              </a:spcBef>
              <a:spcAft>
                <a:spcPts val="0"/>
              </a:spcAft>
              <a:buClr>
                <a:srgbClr val="6FA8DC"/>
              </a:buClr>
              <a:buSzPts val="1800"/>
              <a:buChar char="●"/>
            </a:pPr>
            <a:r>
              <a:rPr lang="en">
                <a:solidFill>
                  <a:srgbClr val="6FA8DC"/>
                </a:solidFill>
              </a:rPr>
              <a:t>Once basic functionality was available on the website, the second sprints aim was to integrate the back end with the front end and thus have the user able to create an order.</a:t>
            </a:r>
            <a:endParaRPr>
              <a:solidFill>
                <a:srgbClr val="6FA8DC"/>
              </a:solidFill>
            </a:endParaRPr>
          </a:p>
        </p:txBody>
      </p:sp>
      <p:pic>
        <p:nvPicPr>
          <p:cNvPr id="83" name="Google Shape;83;p16"/>
          <p:cNvPicPr preferRelativeResize="0"/>
          <p:nvPr/>
        </p:nvPicPr>
        <p:blipFill>
          <a:blip r:embed="rId3">
            <a:alphaModFix amt="18000"/>
          </a:blip>
          <a:stretch>
            <a:fillRect/>
          </a:stretch>
        </p:blipFill>
        <p:spPr>
          <a:xfrm rot="1091107">
            <a:off x="4576365" y="200460"/>
            <a:ext cx="4370247" cy="437023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7"/>
          <p:cNvPicPr preferRelativeResize="0"/>
          <p:nvPr/>
        </p:nvPicPr>
        <p:blipFill>
          <a:blip r:embed="rId3">
            <a:alphaModFix/>
          </a:blip>
          <a:stretch>
            <a:fillRect/>
          </a:stretch>
        </p:blipFill>
        <p:spPr>
          <a:xfrm>
            <a:off x="152400" y="250050"/>
            <a:ext cx="8839204" cy="2908996"/>
          </a:xfrm>
          <a:prstGeom prst="rect">
            <a:avLst/>
          </a:prstGeom>
          <a:noFill/>
          <a:ln>
            <a:noFill/>
          </a:ln>
        </p:spPr>
      </p:pic>
      <p:sp>
        <p:nvSpPr>
          <p:cNvPr id="89" name="Google Shape;89;p17"/>
          <p:cNvSpPr txBox="1">
            <a:spLocks noGrp="1"/>
          </p:cNvSpPr>
          <p:nvPr>
            <p:ph type="body" idx="1"/>
          </p:nvPr>
        </p:nvSpPr>
        <p:spPr>
          <a:xfrm>
            <a:off x="1149025" y="3289475"/>
            <a:ext cx="7064700" cy="1698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primary aim for the entire project was to have a deliverable MVP. This meant at times we would have to decide on whether or not to leave features out so we could focus on completing the required checklist.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Risk Assessment</a:t>
            </a:r>
            <a:endParaRPr/>
          </a:p>
        </p:txBody>
      </p:sp>
      <p:pic>
        <p:nvPicPr>
          <p:cNvPr id="95" name="Google Shape;95;p18"/>
          <p:cNvPicPr preferRelativeResize="0"/>
          <p:nvPr/>
        </p:nvPicPr>
        <p:blipFill>
          <a:blip r:embed="rId3">
            <a:alphaModFix/>
          </a:blip>
          <a:stretch>
            <a:fillRect/>
          </a:stretch>
        </p:blipFill>
        <p:spPr>
          <a:xfrm>
            <a:off x="3081275" y="1518375"/>
            <a:ext cx="5924151" cy="2503151"/>
          </a:xfrm>
          <a:prstGeom prst="rect">
            <a:avLst/>
          </a:prstGeom>
          <a:noFill/>
          <a:ln>
            <a:noFill/>
          </a:ln>
        </p:spPr>
      </p:pic>
      <p:sp>
        <p:nvSpPr>
          <p:cNvPr id="96" name="Google Shape;96;p18"/>
          <p:cNvSpPr txBox="1"/>
          <p:nvPr/>
        </p:nvSpPr>
        <p:spPr>
          <a:xfrm>
            <a:off x="204300" y="1060275"/>
            <a:ext cx="3000000" cy="3801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b="1">
                <a:solidFill>
                  <a:schemeClr val="accent3"/>
                </a:solidFill>
                <a:latin typeface="Average"/>
                <a:ea typeface="Average"/>
                <a:cs typeface="Average"/>
                <a:sym typeface="Average"/>
              </a:rPr>
              <a:t>Full Risk Assessment available on GitHub</a:t>
            </a:r>
            <a:endParaRPr sz="1800" b="1">
              <a:solidFill>
                <a:schemeClr val="accent3"/>
              </a:solidFill>
              <a:latin typeface="Average"/>
              <a:ea typeface="Average"/>
              <a:cs typeface="Average"/>
              <a:sym typeface="Average"/>
            </a:endParaRPr>
          </a:p>
          <a:p>
            <a:pPr marL="0" lvl="0" indent="0" algn="l" rtl="0">
              <a:lnSpc>
                <a:spcPct val="115000"/>
              </a:lnSpc>
              <a:spcBef>
                <a:spcPts val="1200"/>
              </a:spcBef>
              <a:spcAft>
                <a:spcPts val="1200"/>
              </a:spcAft>
              <a:buNone/>
            </a:pPr>
            <a:r>
              <a:rPr lang="en" sz="1800">
                <a:solidFill>
                  <a:schemeClr val="accent3"/>
                </a:solidFill>
                <a:latin typeface="Average"/>
                <a:ea typeface="Average"/>
                <a:cs typeface="Average"/>
                <a:sym typeface="Average"/>
              </a:rPr>
              <a:t>*During the second sprint, an internet issue causing GitHub to go down lead to us working on a single system using VSC’s Live Share plugin. Although some issues were caused by this such as the server dropping during development.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p19"/>
          <p:cNvPicPr preferRelativeResize="0"/>
          <p:nvPr/>
        </p:nvPicPr>
        <p:blipFill>
          <a:blip r:embed="rId3">
            <a:alphaModFix amt="18000"/>
          </a:blip>
          <a:stretch>
            <a:fillRect/>
          </a:stretch>
        </p:blipFill>
        <p:spPr>
          <a:xfrm rot="1091111">
            <a:off x="3141750" y="-501175"/>
            <a:ext cx="6002250" cy="6002250"/>
          </a:xfrm>
          <a:prstGeom prst="rect">
            <a:avLst/>
          </a:prstGeom>
          <a:noFill/>
          <a:ln>
            <a:noFill/>
          </a:ln>
        </p:spPr>
      </p:pic>
      <p:sp>
        <p:nvSpPr>
          <p:cNvPr id="102" name="Google Shape;10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Consultant Journey</a:t>
            </a:r>
            <a:endParaRPr/>
          </a:p>
        </p:txBody>
      </p:sp>
      <p:sp>
        <p:nvSpPr>
          <p:cNvPr id="103" name="Google Shape;103;p19"/>
          <p:cNvSpPr txBox="1">
            <a:spLocks noGrp="1"/>
          </p:cNvSpPr>
          <p:nvPr>
            <p:ph type="body" idx="1"/>
          </p:nvPr>
        </p:nvSpPr>
        <p:spPr>
          <a:xfrm>
            <a:off x="4681625" y="1618750"/>
            <a:ext cx="3661800" cy="2906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95000"/>
              </a:lnSpc>
              <a:spcBef>
                <a:spcPts val="1200"/>
              </a:spcBef>
              <a:spcAft>
                <a:spcPts val="0"/>
              </a:spcAft>
              <a:buNone/>
            </a:pPr>
            <a:r>
              <a:rPr lang="en" sz="1400">
                <a:solidFill>
                  <a:srgbClr val="000000"/>
                </a:solidFill>
                <a:highlight>
                  <a:schemeClr val="dk1"/>
                </a:highlight>
                <a:latin typeface="Arial"/>
                <a:ea typeface="Arial"/>
                <a:cs typeface="Arial"/>
                <a:sym typeface="Arial"/>
              </a:rPr>
              <a:t>							</a:t>
            </a:r>
            <a:br>
              <a:rPr lang="en" sz="1400">
                <a:solidFill>
                  <a:srgbClr val="000000"/>
                </a:solidFill>
                <a:highlight>
                  <a:schemeClr val="dk1"/>
                </a:highlight>
                <a:latin typeface="Arial"/>
                <a:ea typeface="Arial"/>
                <a:cs typeface="Arial"/>
                <a:sym typeface="Arial"/>
              </a:rPr>
            </a:br>
            <a:r>
              <a:rPr lang="en" sz="1400" b="1">
                <a:solidFill>
                  <a:srgbClr val="000000"/>
                </a:solidFill>
                <a:highlight>
                  <a:schemeClr val="dk1"/>
                </a:highlight>
                <a:latin typeface="Calibri"/>
                <a:ea typeface="Calibri"/>
                <a:cs typeface="Calibri"/>
                <a:sym typeface="Calibri"/>
              </a:rPr>
              <a:t>Version Control System</a:t>
            </a:r>
            <a:r>
              <a:rPr lang="en" sz="1400">
                <a:solidFill>
                  <a:srgbClr val="000000"/>
                </a:solidFill>
                <a:highlight>
                  <a:schemeClr val="dk1"/>
                </a:highlight>
                <a:latin typeface="Calibri"/>
                <a:ea typeface="Calibri"/>
                <a:cs typeface="Calibri"/>
                <a:sym typeface="Calibri"/>
              </a:rPr>
              <a:t>: Git</a:t>
            </a:r>
            <a:r>
              <a:rPr lang="en" sz="1400">
                <a:solidFill>
                  <a:srgbClr val="000000"/>
                </a:solidFill>
                <a:highlight>
                  <a:schemeClr val="dk1"/>
                </a:highlight>
                <a:latin typeface="Arial"/>
                <a:ea typeface="Arial"/>
                <a:cs typeface="Arial"/>
                <a:sym typeface="Arial"/>
              </a:rPr>
              <a:t>			</a:t>
            </a:r>
            <a:br>
              <a:rPr lang="en" sz="1400">
                <a:solidFill>
                  <a:srgbClr val="000000"/>
                </a:solidFill>
                <a:highlight>
                  <a:schemeClr val="dk1"/>
                </a:highlight>
                <a:latin typeface="Arial"/>
                <a:ea typeface="Arial"/>
                <a:cs typeface="Arial"/>
                <a:sym typeface="Arial"/>
              </a:rPr>
            </a:br>
            <a:r>
              <a:rPr lang="en" sz="1400" b="1">
                <a:solidFill>
                  <a:srgbClr val="000000"/>
                </a:solidFill>
                <a:highlight>
                  <a:schemeClr val="dk1"/>
                </a:highlight>
                <a:latin typeface="Calibri"/>
                <a:ea typeface="Calibri"/>
                <a:cs typeface="Calibri"/>
                <a:sym typeface="Calibri"/>
              </a:rPr>
              <a:t>Source Code Management: </a:t>
            </a:r>
            <a:r>
              <a:rPr lang="en" sz="1400">
                <a:solidFill>
                  <a:srgbClr val="000000"/>
                </a:solidFill>
                <a:highlight>
                  <a:schemeClr val="dk1"/>
                </a:highlight>
                <a:latin typeface="Calibri"/>
                <a:ea typeface="Calibri"/>
                <a:cs typeface="Calibri"/>
                <a:sym typeface="Calibri"/>
              </a:rPr>
              <a:t>GitHub</a:t>
            </a:r>
            <a:br>
              <a:rPr lang="en" sz="1400">
                <a:solidFill>
                  <a:srgbClr val="000000"/>
                </a:solidFill>
                <a:highlight>
                  <a:schemeClr val="dk1"/>
                </a:highlight>
                <a:latin typeface="Calibri"/>
                <a:ea typeface="Calibri"/>
                <a:cs typeface="Calibri"/>
                <a:sym typeface="Calibri"/>
              </a:rPr>
            </a:br>
            <a:r>
              <a:rPr lang="en" sz="1400">
                <a:solidFill>
                  <a:srgbClr val="000000"/>
                </a:solidFill>
                <a:highlight>
                  <a:schemeClr val="dk1"/>
                </a:highlight>
                <a:latin typeface="Calibri"/>
                <a:ea typeface="Calibri"/>
                <a:cs typeface="Calibri"/>
                <a:sym typeface="Calibri"/>
              </a:rPr>
              <a:t> </a:t>
            </a:r>
            <a:r>
              <a:rPr lang="en" sz="1400" b="1">
                <a:solidFill>
                  <a:srgbClr val="000000"/>
                </a:solidFill>
                <a:highlight>
                  <a:schemeClr val="dk1"/>
                </a:highlight>
                <a:latin typeface="Calibri"/>
                <a:ea typeface="Calibri"/>
                <a:cs typeface="Calibri"/>
                <a:sym typeface="Calibri"/>
              </a:rPr>
              <a:t>Kanban Board</a:t>
            </a:r>
            <a:r>
              <a:rPr lang="en" sz="1400">
                <a:solidFill>
                  <a:srgbClr val="000000"/>
                </a:solidFill>
                <a:highlight>
                  <a:schemeClr val="dk1"/>
                </a:highlight>
                <a:latin typeface="Calibri"/>
                <a:ea typeface="Calibri"/>
                <a:cs typeface="Calibri"/>
                <a:sym typeface="Calibri"/>
              </a:rPr>
              <a:t>: Jira</a:t>
            </a:r>
            <a:br>
              <a:rPr lang="en" sz="1400">
                <a:solidFill>
                  <a:srgbClr val="000000"/>
                </a:solidFill>
                <a:highlight>
                  <a:schemeClr val="dk1"/>
                </a:highlight>
                <a:latin typeface="Calibri"/>
                <a:ea typeface="Calibri"/>
                <a:cs typeface="Calibri"/>
                <a:sym typeface="Calibri"/>
              </a:rPr>
            </a:br>
            <a:r>
              <a:rPr lang="en" sz="1400">
                <a:solidFill>
                  <a:srgbClr val="000000"/>
                </a:solidFill>
                <a:highlight>
                  <a:schemeClr val="dk1"/>
                </a:highlight>
                <a:latin typeface="Calibri"/>
                <a:ea typeface="Calibri"/>
                <a:cs typeface="Calibri"/>
                <a:sym typeface="Calibri"/>
              </a:rPr>
              <a:t> </a:t>
            </a:r>
            <a:r>
              <a:rPr lang="en" sz="1400" b="1">
                <a:solidFill>
                  <a:srgbClr val="000000"/>
                </a:solidFill>
                <a:highlight>
                  <a:schemeClr val="dk1"/>
                </a:highlight>
                <a:latin typeface="Calibri"/>
                <a:ea typeface="Calibri"/>
                <a:cs typeface="Calibri"/>
                <a:sym typeface="Calibri"/>
              </a:rPr>
              <a:t>Full-Stack Development Technologies</a:t>
            </a:r>
            <a:r>
              <a:rPr lang="en" sz="1400">
                <a:solidFill>
                  <a:srgbClr val="000000"/>
                </a:solidFill>
                <a:highlight>
                  <a:schemeClr val="dk1"/>
                </a:highlight>
                <a:latin typeface="Calibri"/>
                <a:ea typeface="Calibri"/>
                <a:cs typeface="Calibri"/>
                <a:sym typeface="Calibri"/>
              </a:rPr>
              <a:t>: MERN stack</a:t>
            </a:r>
            <a:br>
              <a:rPr lang="en" sz="1400">
                <a:solidFill>
                  <a:srgbClr val="000000"/>
                </a:solidFill>
                <a:highlight>
                  <a:schemeClr val="dk1"/>
                </a:highlight>
                <a:latin typeface="Calibri"/>
                <a:ea typeface="Calibri"/>
                <a:cs typeface="Calibri"/>
                <a:sym typeface="Calibri"/>
              </a:rPr>
            </a:br>
            <a:r>
              <a:rPr lang="en" sz="1400" b="1">
                <a:solidFill>
                  <a:srgbClr val="000000"/>
                </a:solidFill>
                <a:highlight>
                  <a:schemeClr val="dk1"/>
                </a:highlight>
                <a:latin typeface="Calibri"/>
                <a:ea typeface="Calibri"/>
                <a:cs typeface="Calibri"/>
                <a:sym typeface="Calibri"/>
              </a:rPr>
              <a:t>Database Management System</a:t>
            </a:r>
            <a:r>
              <a:rPr lang="en" sz="1400">
                <a:solidFill>
                  <a:srgbClr val="000000"/>
                </a:solidFill>
                <a:highlight>
                  <a:schemeClr val="dk1"/>
                </a:highlight>
                <a:latin typeface="Calibri"/>
                <a:ea typeface="Calibri"/>
                <a:cs typeface="Calibri"/>
                <a:sym typeface="Calibri"/>
              </a:rPr>
              <a:t>: GCP instance of MySQL/MongoDB </a:t>
            </a:r>
            <a:r>
              <a:rPr lang="en" sz="1400">
                <a:solidFill>
                  <a:srgbClr val="000000"/>
                </a:solidFill>
                <a:highlight>
                  <a:schemeClr val="dk1"/>
                </a:highlight>
                <a:latin typeface="Arial"/>
                <a:ea typeface="Arial"/>
                <a:cs typeface="Arial"/>
                <a:sym typeface="Arial"/>
              </a:rPr>
              <a:t>o </a:t>
            </a:r>
            <a:r>
              <a:rPr lang="en" sz="1400" b="1">
                <a:solidFill>
                  <a:srgbClr val="000000"/>
                </a:solidFill>
                <a:highlight>
                  <a:schemeClr val="dk1"/>
                </a:highlight>
                <a:latin typeface="Calibri"/>
                <a:ea typeface="Calibri"/>
                <a:cs typeface="Calibri"/>
                <a:sym typeface="Calibri"/>
              </a:rPr>
              <a:t>Back-End Programming Language</a:t>
            </a:r>
            <a:r>
              <a:rPr lang="en" sz="1400">
                <a:solidFill>
                  <a:srgbClr val="000000"/>
                </a:solidFill>
                <a:highlight>
                  <a:schemeClr val="dk1"/>
                </a:highlight>
                <a:latin typeface="Calibri"/>
                <a:ea typeface="Calibri"/>
                <a:cs typeface="Calibri"/>
                <a:sym typeface="Calibri"/>
              </a:rPr>
              <a:t>: Node                                                       </a:t>
            </a:r>
            <a:r>
              <a:rPr lang="en" sz="1400" b="1">
                <a:solidFill>
                  <a:srgbClr val="000000"/>
                </a:solidFill>
                <a:highlight>
                  <a:schemeClr val="dk1"/>
                </a:highlight>
                <a:latin typeface="Calibri"/>
                <a:ea typeface="Calibri"/>
                <a:cs typeface="Calibri"/>
                <a:sym typeface="Calibri"/>
              </a:rPr>
              <a:t>API Development Platform</a:t>
            </a:r>
            <a:r>
              <a:rPr lang="en" sz="1400">
                <a:solidFill>
                  <a:srgbClr val="000000"/>
                </a:solidFill>
                <a:highlight>
                  <a:schemeClr val="dk1"/>
                </a:highlight>
                <a:latin typeface="Calibri"/>
                <a:ea typeface="Calibri"/>
                <a:cs typeface="Calibri"/>
                <a:sym typeface="Calibri"/>
              </a:rPr>
              <a:t>: Express          </a:t>
            </a:r>
            <a:r>
              <a:rPr lang="en" sz="1400" b="1">
                <a:solidFill>
                  <a:srgbClr val="000000"/>
                </a:solidFill>
                <a:highlight>
                  <a:schemeClr val="dk1"/>
                </a:highlight>
                <a:latin typeface="Calibri"/>
                <a:ea typeface="Calibri"/>
                <a:cs typeface="Calibri"/>
                <a:sym typeface="Calibri"/>
              </a:rPr>
              <a:t>Front-End Development Framework</a:t>
            </a:r>
            <a:r>
              <a:rPr lang="en" sz="1400">
                <a:solidFill>
                  <a:srgbClr val="000000"/>
                </a:solidFill>
                <a:highlight>
                  <a:schemeClr val="dk1"/>
                </a:highlight>
                <a:latin typeface="Calibri"/>
                <a:ea typeface="Calibri"/>
                <a:cs typeface="Calibri"/>
                <a:sym typeface="Calibri"/>
              </a:rPr>
              <a:t>: React</a:t>
            </a:r>
            <a:r>
              <a:rPr lang="en" sz="1400">
                <a:solidFill>
                  <a:srgbClr val="000000"/>
                </a:solidFill>
                <a:highlight>
                  <a:schemeClr val="dk1"/>
                </a:highlight>
                <a:latin typeface="Arial"/>
                <a:ea typeface="Arial"/>
                <a:cs typeface="Arial"/>
                <a:sym typeface="Arial"/>
              </a:rPr>
              <a:t>	</a:t>
            </a:r>
            <a:r>
              <a:rPr lang="en" sz="1400" b="1">
                <a:solidFill>
                  <a:srgbClr val="000000"/>
                </a:solidFill>
                <a:highlight>
                  <a:schemeClr val="dk1"/>
                </a:highlight>
                <a:latin typeface="Calibri"/>
                <a:ea typeface="Calibri"/>
                <a:cs typeface="Calibri"/>
                <a:sym typeface="Calibri"/>
              </a:rPr>
              <a:t>Unit Testing: </a:t>
            </a:r>
            <a:r>
              <a:rPr lang="en" sz="1400">
                <a:solidFill>
                  <a:srgbClr val="000000"/>
                </a:solidFill>
                <a:highlight>
                  <a:schemeClr val="dk1"/>
                </a:highlight>
                <a:latin typeface="Calibri"/>
                <a:ea typeface="Calibri"/>
                <a:cs typeface="Calibri"/>
                <a:sym typeface="Calibri"/>
              </a:rPr>
              <a:t>Mocha, Chai </a:t>
            </a:r>
            <a:endParaRPr sz="1400">
              <a:solidFill>
                <a:srgbClr val="000000"/>
              </a:solidFill>
              <a:highlight>
                <a:schemeClr val="dk1"/>
              </a:highlight>
              <a:latin typeface="Calibri"/>
              <a:ea typeface="Calibri"/>
              <a:cs typeface="Calibri"/>
              <a:sym typeface="Calibri"/>
            </a:endParaRPr>
          </a:p>
          <a:p>
            <a:pPr marL="0" lvl="0" indent="0" algn="l" rtl="0">
              <a:lnSpc>
                <a:spcPct val="95000"/>
              </a:lnSpc>
              <a:spcBef>
                <a:spcPts val="1200"/>
              </a:spcBef>
              <a:spcAft>
                <a:spcPts val="0"/>
              </a:spcAft>
              <a:buSzPts val="275"/>
              <a:buNone/>
            </a:pPr>
            <a:r>
              <a:rPr lang="en" sz="1400">
                <a:solidFill>
                  <a:srgbClr val="000000"/>
                </a:solidFill>
                <a:highlight>
                  <a:schemeClr val="dk1"/>
                </a:highlight>
                <a:latin typeface="Arial"/>
                <a:ea typeface="Arial"/>
                <a:cs typeface="Arial"/>
                <a:sym typeface="Arial"/>
              </a:rPr>
              <a:t>				</a:t>
            </a:r>
            <a:endParaRPr sz="1400">
              <a:solidFill>
                <a:srgbClr val="000000"/>
              </a:solidFill>
              <a:highlight>
                <a:schemeClr val="dk1"/>
              </a:highlight>
              <a:latin typeface="Arial"/>
              <a:ea typeface="Arial"/>
              <a:cs typeface="Arial"/>
              <a:sym typeface="Arial"/>
            </a:endParaRPr>
          </a:p>
          <a:p>
            <a:pPr marL="457200" lvl="0" indent="-228600" algn="l" rtl="0">
              <a:lnSpc>
                <a:spcPct val="95000"/>
              </a:lnSpc>
              <a:spcBef>
                <a:spcPts val="0"/>
              </a:spcBef>
              <a:spcAft>
                <a:spcPts val="1200"/>
              </a:spcAft>
              <a:buSzPts val="275"/>
              <a:buNone/>
            </a:pPr>
            <a:r>
              <a:rPr lang="en" sz="1400">
                <a:solidFill>
                  <a:srgbClr val="000000"/>
                </a:solidFill>
                <a:highlight>
                  <a:schemeClr val="dk1"/>
                </a:highlight>
                <a:latin typeface="Arial"/>
                <a:ea typeface="Arial"/>
                <a:cs typeface="Arial"/>
                <a:sym typeface="Arial"/>
              </a:rPr>
              <a:t>		</a:t>
            </a:r>
            <a:endParaRPr sz="1400">
              <a:highlight>
                <a:schemeClr val="dk1"/>
              </a:highlight>
            </a:endParaRPr>
          </a:p>
        </p:txBody>
      </p:sp>
      <p:sp>
        <p:nvSpPr>
          <p:cNvPr id="104" name="Google Shape;104;p19"/>
          <p:cNvSpPr txBox="1"/>
          <p:nvPr/>
        </p:nvSpPr>
        <p:spPr>
          <a:xfrm>
            <a:off x="5176300" y="919950"/>
            <a:ext cx="3000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dk1"/>
                </a:solidFill>
                <a:latin typeface="Oswald"/>
                <a:ea typeface="Oswald"/>
                <a:cs typeface="Oswald"/>
                <a:sym typeface="Oswald"/>
              </a:rPr>
              <a:t>The technologies ~ </a:t>
            </a:r>
            <a:endParaRPr/>
          </a:p>
        </p:txBody>
      </p:sp>
      <p:sp>
        <p:nvSpPr>
          <p:cNvPr id="105" name="Google Shape;105;p19"/>
          <p:cNvSpPr txBox="1"/>
          <p:nvPr/>
        </p:nvSpPr>
        <p:spPr>
          <a:xfrm>
            <a:off x="454350" y="1017725"/>
            <a:ext cx="3000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dk1"/>
                </a:solidFill>
                <a:latin typeface="Oswald"/>
                <a:ea typeface="Oswald"/>
                <a:cs typeface="Oswald"/>
                <a:sym typeface="Oswald"/>
              </a:rPr>
              <a:t>The stack ~</a:t>
            </a:r>
            <a:endParaRPr/>
          </a:p>
        </p:txBody>
      </p:sp>
      <p:pic>
        <p:nvPicPr>
          <p:cNvPr id="106" name="Google Shape;106;p19"/>
          <p:cNvPicPr preferRelativeResize="0"/>
          <p:nvPr/>
        </p:nvPicPr>
        <p:blipFill>
          <a:blip r:embed="rId4">
            <a:alphaModFix/>
          </a:blip>
          <a:stretch>
            <a:fillRect/>
          </a:stretch>
        </p:blipFill>
        <p:spPr>
          <a:xfrm>
            <a:off x="195175" y="1718400"/>
            <a:ext cx="4376826" cy="246196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20"/>
          <p:cNvPicPr preferRelativeResize="0"/>
          <p:nvPr/>
        </p:nvPicPr>
        <p:blipFill>
          <a:blip r:embed="rId3">
            <a:alphaModFix amt="18000"/>
          </a:blip>
          <a:stretch>
            <a:fillRect/>
          </a:stretch>
        </p:blipFill>
        <p:spPr>
          <a:xfrm rot="1091107">
            <a:off x="4576365" y="200460"/>
            <a:ext cx="4370247" cy="4370231"/>
          </a:xfrm>
          <a:prstGeom prst="rect">
            <a:avLst/>
          </a:prstGeom>
          <a:noFill/>
          <a:ln>
            <a:noFill/>
          </a:ln>
        </p:spPr>
      </p:pic>
      <p:pic>
        <p:nvPicPr>
          <p:cNvPr id="112" name="Google Shape;112;p20"/>
          <p:cNvPicPr preferRelativeResize="0"/>
          <p:nvPr/>
        </p:nvPicPr>
        <p:blipFill>
          <a:blip r:embed="rId4">
            <a:alphaModFix/>
          </a:blip>
          <a:stretch>
            <a:fillRect/>
          </a:stretch>
        </p:blipFill>
        <p:spPr>
          <a:xfrm>
            <a:off x="152400" y="688775"/>
            <a:ext cx="8839204" cy="2908996"/>
          </a:xfrm>
          <a:prstGeom prst="rect">
            <a:avLst/>
          </a:prstGeom>
          <a:noFill/>
          <a:ln>
            <a:noFill/>
          </a:ln>
        </p:spPr>
      </p:pic>
      <p:sp>
        <p:nvSpPr>
          <p:cNvPr id="113" name="Google Shape;113;p20"/>
          <p:cNvSpPr txBox="1">
            <a:spLocks noGrp="1"/>
          </p:cNvSpPr>
          <p:nvPr>
            <p:ph type="title"/>
          </p:nvPr>
        </p:nvSpPr>
        <p:spPr>
          <a:xfrm>
            <a:off x="311700" y="1858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Mock Designs</a:t>
            </a:r>
            <a:endParaRPr/>
          </a:p>
        </p:txBody>
      </p:sp>
      <p:sp>
        <p:nvSpPr>
          <p:cNvPr id="114" name="Google Shape;114;p20"/>
          <p:cNvSpPr txBox="1">
            <a:spLocks noGrp="1"/>
          </p:cNvSpPr>
          <p:nvPr>
            <p:ph type="body" idx="1"/>
          </p:nvPr>
        </p:nvSpPr>
        <p:spPr>
          <a:xfrm>
            <a:off x="1149025" y="3797825"/>
            <a:ext cx="7064700" cy="11898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Mock Designs using Wireframes</a:t>
            </a:r>
            <a:endParaRPr/>
          </a:p>
          <a:p>
            <a:pPr marL="457200" lvl="0" indent="-342900" algn="l" rtl="0">
              <a:spcBef>
                <a:spcPts val="0"/>
              </a:spcBef>
              <a:spcAft>
                <a:spcPts val="0"/>
              </a:spcAft>
              <a:buSzPts val="1800"/>
              <a:buChar char="●"/>
            </a:pPr>
            <a:r>
              <a:rPr lang="en"/>
              <a:t>Inspiration from popular cinema websites</a:t>
            </a:r>
            <a:endParaRPr/>
          </a:p>
          <a:p>
            <a:pPr marL="457200" lvl="0" indent="-342900" algn="l" rtl="0">
              <a:spcBef>
                <a:spcPts val="0"/>
              </a:spcBef>
              <a:spcAft>
                <a:spcPts val="0"/>
              </a:spcAft>
              <a:buSzPts val="1800"/>
              <a:buChar char="●"/>
            </a:pPr>
            <a:r>
              <a:rPr lang="en"/>
              <a:t>Provided insight on design, components and visual structure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CI</a:t>
            </a:r>
            <a:endParaRPr/>
          </a:p>
        </p:txBody>
      </p:sp>
      <p:sp>
        <p:nvSpPr>
          <p:cNvPr id="120" name="Google Shape;120;p21"/>
          <p:cNvSpPr txBox="1">
            <a:spLocks noGrp="1"/>
          </p:cNvSpPr>
          <p:nvPr>
            <p:ph type="body" idx="1"/>
          </p:nvPr>
        </p:nvSpPr>
        <p:spPr>
          <a:xfrm>
            <a:off x="311700" y="1152475"/>
            <a:ext cx="5779500" cy="34164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
              <a:t>Continuous integration was done with GitHub, a group GitHub was created from which each group member could fork from and work in their own respective repositories. </a:t>
            </a:r>
            <a:endParaRPr/>
          </a:p>
          <a:p>
            <a:pPr marL="0" lvl="0" indent="0" algn="l" rtl="0">
              <a:spcBef>
                <a:spcPts val="1200"/>
              </a:spcBef>
              <a:spcAft>
                <a:spcPts val="0"/>
              </a:spcAft>
              <a:buNone/>
            </a:pPr>
            <a:r>
              <a:rPr lang="en"/>
              <a:t>Several branches for their respected features were created.</a:t>
            </a:r>
            <a:endParaRPr/>
          </a:p>
          <a:p>
            <a:pPr marL="0" lvl="0" indent="0" algn="l" rtl="0">
              <a:spcBef>
                <a:spcPts val="1200"/>
              </a:spcBef>
              <a:spcAft>
                <a:spcPts val="0"/>
              </a:spcAft>
              <a:buNone/>
            </a:pPr>
            <a:r>
              <a:rPr lang="en"/>
              <a:t>In the end, we had a total of 9 branches and over 140 commits</a:t>
            </a:r>
            <a:endParaRPr/>
          </a:p>
          <a:p>
            <a:pPr marL="0" lvl="0" indent="0" algn="l" rtl="0">
              <a:spcBef>
                <a:spcPts val="1200"/>
              </a:spcBef>
              <a:spcAft>
                <a:spcPts val="0"/>
              </a:spcAft>
              <a:buNone/>
            </a:pPr>
            <a:r>
              <a:rPr lang="en"/>
              <a:t>Smart commits were used to add comments onto our Jira issues.</a:t>
            </a:r>
            <a:endParaRPr/>
          </a:p>
          <a:p>
            <a:pPr marL="0" lvl="0" indent="0" algn="l" rtl="0">
              <a:spcBef>
                <a:spcPts val="1200"/>
              </a:spcBef>
              <a:spcAft>
                <a:spcPts val="1200"/>
              </a:spcAft>
              <a:buNone/>
            </a:pPr>
            <a:endParaRPr/>
          </a:p>
        </p:txBody>
      </p:sp>
      <p:pic>
        <p:nvPicPr>
          <p:cNvPr id="121" name="Google Shape;121;p21"/>
          <p:cNvPicPr preferRelativeResize="0"/>
          <p:nvPr/>
        </p:nvPicPr>
        <p:blipFill>
          <a:blip r:embed="rId3">
            <a:alphaModFix/>
          </a:blip>
          <a:stretch>
            <a:fillRect/>
          </a:stretch>
        </p:blipFill>
        <p:spPr>
          <a:xfrm>
            <a:off x="6603050" y="171750"/>
            <a:ext cx="2342151" cy="3791051"/>
          </a:xfrm>
          <a:prstGeom prst="rect">
            <a:avLst/>
          </a:prstGeom>
          <a:noFill/>
          <a:ln>
            <a:noFill/>
          </a:ln>
        </p:spPr>
      </p:pic>
      <p:pic>
        <p:nvPicPr>
          <p:cNvPr id="122" name="Google Shape;122;p21"/>
          <p:cNvPicPr preferRelativeResize="0"/>
          <p:nvPr/>
        </p:nvPicPr>
        <p:blipFill>
          <a:blip r:embed="rId4">
            <a:alphaModFix amt="18000"/>
          </a:blip>
          <a:stretch>
            <a:fillRect/>
          </a:stretch>
        </p:blipFill>
        <p:spPr>
          <a:xfrm rot="1091107">
            <a:off x="716490" y="245635"/>
            <a:ext cx="4370247" cy="4370231"/>
          </a:xfrm>
          <a:prstGeom prst="rect">
            <a:avLst/>
          </a:prstGeom>
          <a:noFill/>
          <a:ln>
            <a:noFill/>
          </a:ln>
        </p:spPr>
      </p:pic>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1471</Words>
  <Application>Microsoft Macintosh PowerPoint</Application>
  <PresentationFormat>On-screen Show (16:9)</PresentationFormat>
  <Paragraphs>125</Paragraphs>
  <Slides>28</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Average</vt:lpstr>
      <vt:lpstr>Calibri</vt:lpstr>
      <vt:lpstr>Oswald</vt:lpstr>
      <vt:lpstr>Arial</vt:lpstr>
      <vt:lpstr>Slate</vt:lpstr>
      <vt:lpstr>PowerPoint Presentation</vt:lpstr>
      <vt:lpstr>Concept</vt:lpstr>
      <vt:lpstr>Approach</vt:lpstr>
      <vt:lpstr>Sprint Plan</vt:lpstr>
      <vt:lpstr>PowerPoint Presentation</vt:lpstr>
      <vt:lpstr>Risk Assessment</vt:lpstr>
      <vt:lpstr>Consultant Journey</vt:lpstr>
      <vt:lpstr>Mock Designs</vt:lpstr>
      <vt:lpstr>CI</vt:lpstr>
      <vt:lpstr>PowerPoint Presentation</vt:lpstr>
      <vt:lpstr>Front end</vt:lpstr>
      <vt:lpstr>App.js</vt:lpstr>
      <vt:lpstr>Components</vt:lpstr>
      <vt:lpstr>Back end</vt:lpstr>
      <vt:lpstr>Schema</vt:lpstr>
      <vt:lpstr>Controller</vt:lpstr>
      <vt:lpstr>Router</vt:lpstr>
      <vt:lpstr>Index</vt:lpstr>
      <vt:lpstr>Server.js</vt:lpstr>
      <vt:lpstr>Testing</vt:lpstr>
      <vt:lpstr>Coverage</vt:lpstr>
      <vt:lpstr>Example test </vt:lpstr>
      <vt:lpstr>Demo</vt:lpstr>
      <vt:lpstr>Sprint Review</vt:lpstr>
      <vt:lpstr>Sprint Retrospective</vt:lpstr>
      <vt:lpstr>Conclusion</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Usman Sajid</cp:lastModifiedBy>
  <cp:revision>1</cp:revision>
  <dcterms:modified xsi:type="dcterms:W3CDTF">2021-06-11T10:47:41Z</dcterms:modified>
</cp:coreProperties>
</file>